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23" r:id="rId1"/>
  </p:sldMasterIdLst>
  <p:notesMasterIdLst>
    <p:notesMasterId r:id="rId51"/>
  </p:notesMasterIdLst>
  <p:handoutMasterIdLst>
    <p:handoutMasterId r:id="rId52"/>
  </p:handoutMasterIdLst>
  <p:sldIdLst>
    <p:sldId id="260" r:id="rId2"/>
    <p:sldId id="259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78" r:id="rId26"/>
    <p:sldId id="279" r:id="rId27"/>
    <p:sldId id="280" r:id="rId28"/>
    <p:sldId id="281" r:id="rId29"/>
    <p:sldId id="282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10" r:id="rId41"/>
    <p:sldId id="309" r:id="rId42"/>
    <p:sldId id="311" r:id="rId43"/>
    <p:sldId id="283" r:id="rId44"/>
    <p:sldId id="284" r:id="rId45"/>
    <p:sldId id="285" r:id="rId46"/>
    <p:sldId id="287" r:id="rId47"/>
    <p:sldId id="290" r:id="rId48"/>
    <p:sldId id="289" r:id="rId49"/>
    <p:sldId id="291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9CD6"/>
    <a:srgbClr val="06173D"/>
    <a:srgbClr val="172C55"/>
    <a:srgbClr val="111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35" d="100"/>
          <a:sy n="135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271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F73E5-9E31-7F46-A866-480CD38F6AF7}" type="datetimeFigureOut">
              <a:rPr lang="en-US" smtClean="0"/>
              <a:t>11/5/13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B1C6C-C1FA-C74E-A5AA-E4119A892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67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03371-F305-1947-8199-97E5A645C75C}" type="datetimeFigureOut">
              <a:rPr lang="en-US" smtClean="0"/>
              <a:t>11/5/13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346DE0-810C-FB4A-AEB4-62CDEA33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064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69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3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346DE0-810C-FB4A-AEB4-62CDEA3393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3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-8525" y="5904321"/>
            <a:ext cx="9144000" cy="984633"/>
          </a:xfrm>
          <a:prstGeom prst="rect">
            <a:avLst/>
          </a:prstGeom>
          <a:solidFill>
            <a:srgbClr val="0617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778" y="1581943"/>
            <a:ext cx="8720666" cy="1470025"/>
          </a:xfrm>
        </p:spPr>
        <p:txBody>
          <a:bodyPr/>
          <a:lstStyle>
            <a:lvl1pPr algn="ctr">
              <a:defRPr>
                <a:solidFill>
                  <a:srgbClr val="11136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224829"/>
            <a:ext cx="7772400" cy="1008503"/>
          </a:xfrm>
        </p:spPr>
        <p:txBody>
          <a:bodyPr/>
          <a:lstStyle>
            <a:lvl1pPr marL="0" indent="0" algn="ctr">
              <a:buNone/>
              <a:defRPr i="1">
                <a:solidFill>
                  <a:srgbClr val="1113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Authors</a:t>
            </a:r>
            <a:endParaRPr lang="en-US" dirty="0"/>
          </a:p>
        </p:txBody>
      </p:sp>
      <p:pic>
        <p:nvPicPr>
          <p:cNvPr id="7" name="Picture 6" descr="swarmGlobeFade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75" y="528111"/>
            <a:ext cx="5080000" cy="889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371600" y="240468"/>
            <a:ext cx="3384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>
                <a:solidFill>
                  <a:schemeClr val="bg1"/>
                </a:solidFill>
                <a:latin typeface="Myriad Pro"/>
                <a:cs typeface="Myriad Pro"/>
              </a:rPr>
              <a:t>TerraSwarm</a:t>
            </a:r>
            <a:endParaRPr lang="en-US" sz="4800" b="1" i="1" dirty="0">
              <a:solidFill>
                <a:schemeClr val="bg1"/>
              </a:solidFill>
              <a:latin typeface="Myriad Pro"/>
              <a:cs typeface="Myriad Pro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356540" y="211427"/>
            <a:ext cx="3384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>
                <a:solidFill>
                  <a:srgbClr val="679CD6"/>
                </a:solidFill>
                <a:latin typeface="Myriad Pro"/>
                <a:cs typeface="Myriad Pro"/>
              </a:rPr>
              <a:t>TerraSwarm</a:t>
            </a:r>
            <a:endParaRPr lang="en-US" sz="4800" b="1" i="1" dirty="0">
              <a:solidFill>
                <a:srgbClr val="679CD6"/>
              </a:solidFill>
              <a:latin typeface="Myriad Pro"/>
              <a:cs typeface="Myriad Pro"/>
            </a:endParaRPr>
          </a:p>
        </p:txBody>
      </p:sp>
      <p:pic>
        <p:nvPicPr>
          <p:cNvPr id="12" name="Picture 11" descr="STARnet-we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" y="5982472"/>
            <a:ext cx="812800" cy="8128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09531" y="5904321"/>
            <a:ext cx="8178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79CD6"/>
                </a:solidFill>
              </a:rPr>
              <a:t>Sponsored by the TerraSwarm Research Center, one of six centers administered by the STARnet phase of the Focus Center Research Program (FCRP) a Semiconductor Research Corporation program sponsored by MARCO and DARPA.</a:t>
            </a:r>
            <a:endParaRPr lang="en-US" b="1" dirty="0">
              <a:solidFill>
                <a:srgbClr val="679CD6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094111"/>
            <a:ext cx="7772400" cy="663222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/>
            </a:lvl1pPr>
          </a:lstStyle>
          <a:p>
            <a:pPr lvl="0"/>
            <a:r>
              <a:rPr lang="en-US" dirty="0" smtClean="0"/>
              <a:t>Click to edit Venue, Location, and Date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685800" y="4416425"/>
            <a:ext cx="7772400" cy="522288"/>
          </a:xfrm>
        </p:spPr>
        <p:txBody>
          <a:bodyPr>
            <a:normAutofit/>
          </a:bodyPr>
          <a:lstStyle>
            <a:lvl1pPr marL="0" indent="0" algn="ctr">
              <a:buNone/>
              <a:defRPr sz="2400" b="1" baseline="0">
                <a:latin typeface="Calibri (Body)"/>
                <a:cs typeface="Calibri (Body)"/>
              </a:defRPr>
            </a:lvl1pPr>
          </a:lstStyle>
          <a:p>
            <a:pPr lvl="0"/>
            <a:r>
              <a:rPr lang="en-US" dirty="0" smtClean="0"/>
              <a:t>Click to add Affiliation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48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1" y="6492875"/>
            <a:ext cx="30338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i="1"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pPr algn="l"/>
            <a:r>
              <a:rPr lang="en-US" dirty="0" smtClean="0"/>
              <a:t>TerraSwarm Research Center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06BB42ED-0428-F349-A1E9-DBFAF59858C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632199" y="64928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B710A3E0-C54F-2746-932B-4D99B1AAFFA6}" type="datetime1">
              <a:rPr lang="en-US" smtClean="0"/>
              <a:t>11/5/13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55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303388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TerraSwarm Research Center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632199" y="64928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B710A3E0-C54F-2746-932B-4D99B1AAFFA6}" type="datetime1">
              <a:rPr lang="en-US" smtClean="0"/>
              <a:t>11/5/13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571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303388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TerraSwarm Research Center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3632199" y="64928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B710A3E0-C54F-2746-932B-4D99B1AAFFA6}" type="datetime1">
              <a:rPr lang="en-US" smtClean="0"/>
              <a:t>11/5/13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6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303388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TerraSwarm Research Center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3632199" y="64928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B710A3E0-C54F-2746-932B-4D99B1AAFFA6}" type="datetime1">
              <a:rPr lang="en-US" smtClean="0"/>
              <a:t>11/5/13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1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303388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TerraSwarm Research Center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3632199" y="64928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B710A3E0-C54F-2746-932B-4D99B1AAFFA6}" type="datetime1">
              <a:rPr lang="en-US" smtClean="0"/>
              <a:t>11/5/13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39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3033889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TerraSwarm Research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/>
          <a:p>
            <a:fld id="{FECEB92F-A1C4-5E4B-93B2-D52426ED3E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632199" y="6492875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679CD6"/>
                </a:solidFill>
                <a:latin typeface="Myriad Pro"/>
                <a:cs typeface="Myriad Pro"/>
              </a:defRPr>
            </a:lvl1pPr>
          </a:lstStyle>
          <a:p>
            <a:fld id="{B710A3E0-C54F-2746-932B-4D99B1AAFFA6}" type="datetime1">
              <a:rPr lang="en-US" smtClean="0"/>
              <a:t>11/5/13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0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rgbClr val="06173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3610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47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 descr="EarthSwarmSmall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17638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6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11136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11136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1136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1136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1136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6" Type="http://schemas.openxmlformats.org/officeDocument/2006/relationships/image" Target="../media/image16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6" Type="http://schemas.openxmlformats.org/officeDocument/2006/relationships/image" Target="../media/image16.png"/><Relationship Id="rId7" Type="http://schemas.microsoft.com/office/2007/relationships/hdphoto" Target="../media/hdphoto4.wdp"/><Relationship Id="rId8" Type="http://schemas.openxmlformats.org/officeDocument/2006/relationships/image" Target="../media/image17.png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6" Type="http://schemas.openxmlformats.org/officeDocument/2006/relationships/image" Target="../media/image16.png"/><Relationship Id="rId7" Type="http://schemas.microsoft.com/office/2007/relationships/hdphoto" Target="../media/hdphoto5.wdp"/><Relationship Id="rId8" Type="http://schemas.openxmlformats.org/officeDocument/2006/relationships/image" Target="../media/image17.png"/><Relationship Id="rId9" Type="http://schemas.openxmlformats.org/officeDocument/2006/relationships/image" Target="../media/image8.emf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6.wdp"/><Relationship Id="rId4" Type="http://schemas.openxmlformats.org/officeDocument/2006/relationships/image" Target="../media/image14.png"/><Relationship Id="rId5" Type="http://schemas.microsoft.com/office/2007/relationships/hdphoto" Target="../media/hdphoto1.wdp"/><Relationship Id="rId6" Type="http://schemas.openxmlformats.org/officeDocument/2006/relationships/image" Target="../media/image15.png"/><Relationship Id="rId7" Type="http://schemas.microsoft.com/office/2007/relationships/hdphoto" Target="../media/hdphoto2.wdp"/><Relationship Id="rId8" Type="http://schemas.openxmlformats.org/officeDocument/2006/relationships/image" Target="../media/image16.png"/><Relationship Id="rId9" Type="http://schemas.microsoft.com/office/2007/relationships/hdphoto" Target="../media/hdphoto7.wdp"/><Relationship Id="rId10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8.wdp"/><Relationship Id="rId4" Type="http://schemas.openxmlformats.org/officeDocument/2006/relationships/image" Target="../media/image14.png"/><Relationship Id="rId5" Type="http://schemas.microsoft.com/office/2007/relationships/hdphoto" Target="../media/hdphoto1.wdp"/><Relationship Id="rId6" Type="http://schemas.openxmlformats.org/officeDocument/2006/relationships/image" Target="../media/image15.png"/><Relationship Id="rId7" Type="http://schemas.microsoft.com/office/2007/relationships/hdphoto" Target="../media/hdphoto2.wdp"/><Relationship Id="rId8" Type="http://schemas.openxmlformats.org/officeDocument/2006/relationships/image" Target="../media/image16.png"/><Relationship Id="rId9" Type="http://schemas.microsoft.com/office/2007/relationships/hdphoto" Target="../media/hdphoto9.wdp"/><Relationship Id="rId10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emf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6.png"/><Relationship Id="rId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6.png"/><Relationship Id="rId6" Type="http://schemas.microsoft.com/office/2007/relationships/hdphoto" Target="../media/hdphoto11.wdp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6.png"/><Relationship Id="rId6" Type="http://schemas.microsoft.com/office/2007/relationships/hdphoto" Target="../media/hdphoto12.wdp"/><Relationship Id="rId7" Type="http://schemas.openxmlformats.org/officeDocument/2006/relationships/image" Target="../media/image8.emf"/><Relationship Id="rId8" Type="http://schemas.openxmlformats.org/officeDocument/2006/relationships/image" Target="../media/image38.JP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16.png"/><Relationship Id="rId6" Type="http://schemas.microsoft.com/office/2007/relationships/hdphoto" Target="../media/hdphoto13.wdp"/><Relationship Id="rId7" Type="http://schemas.openxmlformats.org/officeDocument/2006/relationships/image" Target="../media/image8.emf"/><Relationship Id="rId8" Type="http://schemas.openxmlformats.org/officeDocument/2006/relationships/image" Target="../media/image38.JP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20" Type="http://schemas.openxmlformats.org/officeDocument/2006/relationships/image" Target="../media/image10.png"/><Relationship Id="rId21" Type="http://schemas.openxmlformats.org/officeDocument/2006/relationships/image" Target="../media/image18.png"/><Relationship Id="rId22" Type="http://schemas.microsoft.com/office/2007/relationships/hdphoto" Target="../media/hdphoto16.wdp"/><Relationship Id="rId10" Type="http://schemas.openxmlformats.org/officeDocument/2006/relationships/image" Target="../media/image9.png"/><Relationship Id="rId11" Type="http://schemas.openxmlformats.org/officeDocument/2006/relationships/image" Target="../media/image14.png"/><Relationship Id="rId12" Type="http://schemas.microsoft.com/office/2007/relationships/hdphoto" Target="../media/hdphoto1.wdp"/><Relationship Id="rId13" Type="http://schemas.openxmlformats.org/officeDocument/2006/relationships/image" Target="../media/image15.png"/><Relationship Id="rId14" Type="http://schemas.microsoft.com/office/2007/relationships/hdphoto" Target="../media/hdphoto2.wdp"/><Relationship Id="rId15" Type="http://schemas.openxmlformats.org/officeDocument/2006/relationships/image" Target="../media/image16.png"/><Relationship Id="rId16" Type="http://schemas.microsoft.com/office/2007/relationships/hdphoto" Target="../media/hdphoto14.wdp"/><Relationship Id="rId17" Type="http://schemas.openxmlformats.org/officeDocument/2006/relationships/image" Target="../media/image17.png"/><Relationship Id="rId18" Type="http://schemas.microsoft.com/office/2007/relationships/hdphoto" Target="../media/hdphoto15.wdp"/><Relationship Id="rId19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36.png"/><Relationship Id="rId10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7.png"/><Relationship Id="rId21" Type="http://schemas.microsoft.com/office/2007/relationships/hdphoto" Target="../media/hdphoto17.wdp"/><Relationship Id="rId10" Type="http://schemas.openxmlformats.org/officeDocument/2006/relationships/image" Target="../media/image8.emf"/><Relationship Id="rId11" Type="http://schemas.openxmlformats.org/officeDocument/2006/relationships/image" Target="../media/image9.png"/><Relationship Id="rId12" Type="http://schemas.openxmlformats.org/officeDocument/2006/relationships/image" Target="../media/image18.png"/><Relationship Id="rId13" Type="http://schemas.microsoft.com/office/2007/relationships/hdphoto" Target="../media/hdphoto6.wdp"/><Relationship Id="rId14" Type="http://schemas.openxmlformats.org/officeDocument/2006/relationships/image" Target="../media/image14.png"/><Relationship Id="rId15" Type="http://schemas.microsoft.com/office/2007/relationships/hdphoto" Target="../media/hdphoto1.wdp"/><Relationship Id="rId16" Type="http://schemas.openxmlformats.org/officeDocument/2006/relationships/image" Target="../media/image15.png"/><Relationship Id="rId17" Type="http://schemas.microsoft.com/office/2007/relationships/hdphoto" Target="../media/hdphoto2.wdp"/><Relationship Id="rId18" Type="http://schemas.openxmlformats.org/officeDocument/2006/relationships/image" Target="../media/image16.png"/><Relationship Id="rId1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microsoft.com/office/2007/relationships/hdphoto" Target="../media/hdphoto19.wdp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microsoft.com/office/2007/relationships/hdphoto" Target="../media/hdphoto20.wdp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microsoft.com/office/2007/relationships/hdphoto" Target="../media/hdphoto21.wdp"/><Relationship Id="rId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7.png"/><Relationship Id="rId21" Type="http://schemas.microsoft.com/office/2007/relationships/hdphoto" Target="../media/hdphoto10.wdp"/><Relationship Id="rId10" Type="http://schemas.openxmlformats.org/officeDocument/2006/relationships/image" Target="../media/image8.emf"/><Relationship Id="rId11" Type="http://schemas.openxmlformats.org/officeDocument/2006/relationships/image" Target="../media/image9.png"/><Relationship Id="rId12" Type="http://schemas.openxmlformats.org/officeDocument/2006/relationships/image" Target="../media/image18.png"/><Relationship Id="rId13" Type="http://schemas.microsoft.com/office/2007/relationships/hdphoto" Target="../media/hdphoto6.wdp"/><Relationship Id="rId14" Type="http://schemas.openxmlformats.org/officeDocument/2006/relationships/image" Target="../media/image14.png"/><Relationship Id="rId15" Type="http://schemas.microsoft.com/office/2007/relationships/hdphoto" Target="../media/hdphoto1.wdp"/><Relationship Id="rId16" Type="http://schemas.openxmlformats.org/officeDocument/2006/relationships/image" Target="../media/image15.png"/><Relationship Id="rId17" Type="http://schemas.microsoft.com/office/2007/relationships/hdphoto" Target="../media/hdphoto2.wdp"/><Relationship Id="rId18" Type="http://schemas.openxmlformats.org/officeDocument/2006/relationships/image" Target="../media/image16.png"/><Relationship Id="rId19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openxmlformats.org/officeDocument/2006/relationships/image" Target="../media/image17.png"/><Relationship Id="rId21" Type="http://schemas.microsoft.com/office/2007/relationships/hdphoto" Target="../media/hdphoto23.wdp"/><Relationship Id="rId22" Type="http://schemas.openxmlformats.org/officeDocument/2006/relationships/image" Target="../media/image38.JPG"/><Relationship Id="rId10" Type="http://schemas.openxmlformats.org/officeDocument/2006/relationships/image" Target="../media/image8.emf"/><Relationship Id="rId11" Type="http://schemas.openxmlformats.org/officeDocument/2006/relationships/image" Target="../media/image9.png"/><Relationship Id="rId12" Type="http://schemas.openxmlformats.org/officeDocument/2006/relationships/image" Target="../media/image18.png"/><Relationship Id="rId13" Type="http://schemas.microsoft.com/office/2007/relationships/hdphoto" Target="../media/hdphoto22.wdp"/><Relationship Id="rId14" Type="http://schemas.openxmlformats.org/officeDocument/2006/relationships/image" Target="../media/image14.png"/><Relationship Id="rId15" Type="http://schemas.microsoft.com/office/2007/relationships/hdphoto" Target="../media/hdphoto1.wdp"/><Relationship Id="rId16" Type="http://schemas.openxmlformats.org/officeDocument/2006/relationships/image" Target="../media/image15.png"/><Relationship Id="rId17" Type="http://schemas.microsoft.com/office/2007/relationships/hdphoto" Target="../media/hdphoto2.wdp"/><Relationship Id="rId18" Type="http://schemas.openxmlformats.org/officeDocument/2006/relationships/image" Target="../media/image16.png"/><Relationship Id="rId1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emf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emf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MBus</a:t>
            </a:r>
            <a:r>
              <a:rPr lang="en-US" dirty="0" smtClean="0"/>
              <a:t>: Enabling the Next Generation of Sensors and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 smtClean="0"/>
              <a:t>Pat Pannuto</a:t>
            </a:r>
            <a:r>
              <a:rPr lang="en-US" dirty="0" smtClean="0"/>
              <a:t>, Ye-Sheng </a:t>
            </a:r>
            <a:r>
              <a:rPr lang="en-US" dirty="0" err="1" smtClean="0"/>
              <a:t>Kuo</a:t>
            </a:r>
            <a:r>
              <a:rPr lang="en-US" dirty="0" smtClean="0"/>
              <a:t>, Ben </a:t>
            </a:r>
            <a:r>
              <a:rPr lang="en-US" dirty="0" err="1" smtClean="0"/>
              <a:t>Kempke</a:t>
            </a:r>
            <a:r>
              <a:rPr lang="en-US" dirty="0" smtClean="0"/>
              <a:t>, </a:t>
            </a:r>
            <a:r>
              <a:rPr lang="en-US" dirty="0" err="1" smtClean="0"/>
              <a:t>Yoonmyung</a:t>
            </a:r>
            <a:r>
              <a:rPr lang="en-US" dirty="0" smtClean="0"/>
              <a:t> Lee, </a:t>
            </a:r>
            <a:r>
              <a:rPr lang="en-US" dirty="0" err="1" smtClean="0"/>
              <a:t>Zhiyoong</a:t>
            </a:r>
            <a:r>
              <a:rPr lang="en-US" dirty="0" smtClean="0"/>
              <a:t> Foo, David </a:t>
            </a:r>
            <a:r>
              <a:rPr lang="en-US" dirty="0" err="1" smtClean="0"/>
              <a:t>Blaauw</a:t>
            </a:r>
            <a:r>
              <a:rPr lang="en-US" dirty="0" smtClean="0"/>
              <a:t>, </a:t>
            </a:r>
            <a:r>
              <a:rPr lang="en-US" dirty="0" err="1" smtClean="0"/>
              <a:t>Prabal</a:t>
            </a:r>
            <a:r>
              <a:rPr lang="en-US" dirty="0" smtClean="0"/>
              <a:t> </a:t>
            </a:r>
            <a:r>
              <a:rPr lang="en-US" dirty="0" err="1" smtClean="0"/>
              <a:t>Dutta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University of Michigan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9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Modern Technology “Cut the Cord”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3287702" y="2776127"/>
            <a:ext cx="3437223" cy="2577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77" y="207539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1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 </a:t>
            </a:r>
            <a:r>
              <a:rPr lang="en-US" b="1" dirty="0" smtClean="0"/>
              <a:t>low-power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800" dirty="0" smtClean="0"/>
              <a:t>Step 1: Buy a low-power temperature sensor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6" y="2732574"/>
            <a:ext cx="3550524" cy="361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47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 </a:t>
            </a:r>
            <a:r>
              <a:rPr lang="en-US" b="1" dirty="0" smtClean="0"/>
              <a:t>low-power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800" dirty="0" smtClean="0"/>
              <a:t>Step 1: Buy a low-power temperature sensor</a:t>
            </a:r>
          </a:p>
          <a:p>
            <a:r>
              <a:rPr lang="en-US" sz="2800" dirty="0" smtClean="0"/>
              <a:t>Step 2: Buy a low-power microcontroller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277" y="1600200"/>
            <a:ext cx="977819" cy="996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871" y="3243117"/>
            <a:ext cx="3519573" cy="33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5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 </a:t>
            </a:r>
            <a:r>
              <a:rPr lang="en-US" b="1" dirty="0" smtClean="0"/>
              <a:t>low-power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800" dirty="0" smtClean="0"/>
              <a:t>Step 1: Buy a low-power temperature sensor</a:t>
            </a:r>
          </a:p>
          <a:p>
            <a:r>
              <a:rPr lang="en-US" sz="2800" dirty="0" smtClean="0"/>
              <a:t>Step 2: Buy a low-power microcontroller</a:t>
            </a:r>
          </a:p>
          <a:p>
            <a:r>
              <a:rPr lang="en-US" sz="2800" strike="sngStrike" dirty="0" smtClean="0"/>
              <a:t>Step 3: Outsource the display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" b="98828" l="489" r="100000">
                        <a14:foregroundMark x1="41687" y1="19661" x2="41687" y2="19661"/>
                        <a14:foregroundMark x1="15281" y1="25130" x2="15281" y2="25130"/>
                        <a14:foregroundMark x1="20905" y1="25130" x2="20905" y2="25130"/>
                        <a14:foregroundMark x1="24817" y1="25130" x2="24817" y2="25130"/>
                        <a14:foregroundMark x1="31540" y1="25130" x2="31540" y2="25130"/>
                        <a14:foregroundMark x1="36675" y1="25130" x2="36675" y2="25130"/>
                        <a14:foregroundMark x1="19193" y1="39583" x2="19193" y2="39583"/>
                        <a14:foregroundMark x1="25917" y1="79167" x2="25917" y2="79167"/>
                        <a14:foregroundMark x1="31540" y1="84635" x2="31540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6763" y="2492664"/>
            <a:ext cx="1072444" cy="1006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613" l="0" r="98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277" y="1600200"/>
            <a:ext cx="977819" cy="996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9412" y="3527440"/>
            <a:ext cx="4163200" cy="333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3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 </a:t>
            </a:r>
            <a:r>
              <a:rPr lang="en-US" b="1" dirty="0" smtClean="0"/>
              <a:t>low-power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800" dirty="0" smtClean="0"/>
              <a:t>Step 1: Buy a low-power temperature sensor</a:t>
            </a:r>
          </a:p>
          <a:p>
            <a:r>
              <a:rPr lang="en-US" sz="2800" dirty="0" smtClean="0"/>
              <a:t>Step 2: Buy a low-power microcontroller</a:t>
            </a:r>
          </a:p>
          <a:p>
            <a:r>
              <a:rPr lang="en-US" sz="2800" strike="sngStrike" dirty="0" smtClean="0"/>
              <a:t>Step 3: Outsource the display</a:t>
            </a:r>
          </a:p>
          <a:p>
            <a:r>
              <a:rPr lang="en-US" sz="2800" dirty="0" smtClean="0"/>
              <a:t>Step 4: Add low-power communication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" b="98828" l="489" r="100000">
                        <a14:foregroundMark x1="41687" y1="19661" x2="41687" y2="19661"/>
                        <a14:foregroundMark x1="15281" y1="25130" x2="15281" y2="25130"/>
                        <a14:foregroundMark x1="20905" y1="25130" x2="20905" y2="25130"/>
                        <a14:foregroundMark x1="24817" y1="25130" x2="24817" y2="25130"/>
                        <a14:foregroundMark x1="31540" y1="25130" x2="31540" y2="25130"/>
                        <a14:foregroundMark x1="36675" y1="25130" x2="36675" y2="25130"/>
                        <a14:foregroundMark x1="19193" y1="39583" x2="19193" y2="39583"/>
                        <a14:foregroundMark x1="25917" y1="79167" x2="25917" y2="79167"/>
                        <a14:foregroundMark x1="31540" y1="84635" x2="31540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6763" y="2492664"/>
            <a:ext cx="1072444" cy="1006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613" l="0" r="98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277" y="1600200"/>
            <a:ext cx="977819" cy="996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8702" y="3103167"/>
            <a:ext cx="1447150" cy="115772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361115" y="4241064"/>
            <a:ext cx="2599307" cy="2441152"/>
            <a:chOff x="3361115" y="4241064"/>
            <a:chExt cx="2599307" cy="24411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61115" y="4796601"/>
              <a:ext cx="1900176" cy="1885615"/>
            </a:xfrm>
            <a:prstGeom prst="rect">
              <a:avLst/>
            </a:prstGeom>
          </p:spPr>
        </p:pic>
        <p:pic>
          <p:nvPicPr>
            <p:cNvPr id="8" name="Picture 7" descr="wireless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677485" y="4241064"/>
              <a:ext cx="1282937" cy="1282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05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 </a:t>
            </a:r>
            <a:r>
              <a:rPr lang="en-US" b="1" dirty="0" smtClean="0"/>
              <a:t>low-power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800" dirty="0" smtClean="0"/>
              <a:t>Step 1: Buy a low-power temperature sensor</a:t>
            </a:r>
          </a:p>
          <a:p>
            <a:r>
              <a:rPr lang="en-US" sz="2800" dirty="0" smtClean="0"/>
              <a:t>Step 2: Buy a low-power microcontroller</a:t>
            </a:r>
          </a:p>
          <a:p>
            <a:r>
              <a:rPr lang="en-US" sz="2800" strike="sngStrike" dirty="0" smtClean="0"/>
              <a:t>Step 3: Outsource the display</a:t>
            </a:r>
          </a:p>
          <a:p>
            <a:r>
              <a:rPr lang="en-US" sz="2800" dirty="0" smtClean="0"/>
              <a:t>Step 4: Add low-power communication</a:t>
            </a:r>
          </a:p>
          <a:p>
            <a:r>
              <a:rPr lang="en-US" sz="2800" dirty="0" smtClean="0"/>
              <a:t>Step 5: Put it all together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" b="98828" l="489" r="100000">
                        <a14:foregroundMark x1="41687" y1="19661" x2="41687" y2="19661"/>
                        <a14:foregroundMark x1="15281" y1="25130" x2="15281" y2="25130"/>
                        <a14:foregroundMark x1="20905" y1="25130" x2="20905" y2="25130"/>
                        <a14:foregroundMark x1="24817" y1="25130" x2="24817" y2="25130"/>
                        <a14:foregroundMark x1="31540" y1="25130" x2="31540" y2="25130"/>
                        <a14:foregroundMark x1="36675" y1="25130" x2="36675" y2="25130"/>
                        <a14:foregroundMark x1="19193" y1="39583" x2="19193" y2="39583"/>
                        <a14:foregroundMark x1="25917" y1="79167" x2="25917" y2="79167"/>
                        <a14:foregroundMark x1="31540" y1="84635" x2="31540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6763" y="2492664"/>
            <a:ext cx="1072444" cy="1006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613" l="0" r="98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277" y="1600200"/>
            <a:ext cx="977819" cy="996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8702" y="3103167"/>
            <a:ext cx="1447150" cy="115772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108123" y="3706517"/>
            <a:ext cx="998148" cy="937416"/>
            <a:chOff x="3361115" y="4241064"/>
            <a:chExt cx="2599307" cy="24411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61115" y="4796601"/>
              <a:ext cx="1900176" cy="1885615"/>
            </a:xfrm>
            <a:prstGeom prst="rect">
              <a:avLst/>
            </a:prstGeom>
          </p:spPr>
        </p:pic>
        <p:pic>
          <p:nvPicPr>
            <p:cNvPr id="8" name="Picture 7" descr="wireless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677485" y="4241064"/>
              <a:ext cx="1282937" cy="128293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8814" y="4909403"/>
            <a:ext cx="3598333" cy="17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6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3222546" y="4687161"/>
            <a:ext cx="1744565" cy="2597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 </a:t>
            </a:r>
            <a:r>
              <a:rPr lang="en-US" b="1" dirty="0" smtClean="0"/>
              <a:t>low-power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800" dirty="0" smtClean="0"/>
              <a:t>Step 1: Buy a low-power temperature sensor</a:t>
            </a:r>
          </a:p>
          <a:p>
            <a:r>
              <a:rPr lang="en-US" sz="2800" dirty="0" smtClean="0"/>
              <a:t>Step 2: Buy a low-power microcontroller</a:t>
            </a:r>
          </a:p>
          <a:p>
            <a:r>
              <a:rPr lang="en-US" sz="2800" strike="sngStrike" dirty="0" smtClean="0"/>
              <a:t>Step 3: Outsource the display</a:t>
            </a:r>
          </a:p>
          <a:p>
            <a:r>
              <a:rPr lang="en-US" sz="2800" dirty="0" smtClean="0"/>
              <a:t>Step 4: Add low-power communication</a:t>
            </a:r>
          </a:p>
          <a:p>
            <a:r>
              <a:rPr lang="en-US" sz="2800" dirty="0" smtClean="0"/>
              <a:t>Step 5: Put it all together</a:t>
            </a:r>
          </a:p>
          <a:p>
            <a:r>
              <a:rPr lang="en-US" sz="2800" dirty="0" smtClean="0"/>
              <a:t>Step 6: Add a battery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1" b="98828" l="489" r="100000">
                        <a14:foregroundMark x1="41687" y1="19661" x2="41687" y2="19661"/>
                        <a14:foregroundMark x1="15281" y1="25130" x2="15281" y2="25130"/>
                        <a14:foregroundMark x1="20905" y1="25130" x2="20905" y2="25130"/>
                        <a14:foregroundMark x1="24817" y1="25130" x2="24817" y2="25130"/>
                        <a14:foregroundMark x1="31540" y1="25130" x2="31540" y2="25130"/>
                        <a14:foregroundMark x1="36675" y1="25130" x2="36675" y2="25130"/>
                        <a14:foregroundMark x1="19193" y1="39583" x2="19193" y2="39583"/>
                        <a14:foregroundMark x1="25917" y1="79167" x2="25917" y2="79167"/>
                        <a14:foregroundMark x1="31540" y1="84635" x2="31540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6763" y="2492664"/>
            <a:ext cx="1072444" cy="1006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13" l="0" r="98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277" y="1600200"/>
            <a:ext cx="977819" cy="996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8702" y="3103167"/>
            <a:ext cx="1447150" cy="115772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108123" y="3706517"/>
            <a:ext cx="998148" cy="937416"/>
            <a:chOff x="3361115" y="4241064"/>
            <a:chExt cx="2599307" cy="24411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61115" y="4796601"/>
              <a:ext cx="1900176" cy="1885615"/>
            </a:xfrm>
            <a:prstGeom prst="rect">
              <a:avLst/>
            </a:prstGeom>
          </p:spPr>
        </p:pic>
        <p:pic>
          <p:nvPicPr>
            <p:cNvPr id="8" name="Picture 7" descr="wireless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677485" y="4241064"/>
              <a:ext cx="1282937" cy="128293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9926" y="4467846"/>
            <a:ext cx="1180628" cy="5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9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8125476" y="4893657"/>
            <a:ext cx="608625" cy="906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 </a:t>
            </a:r>
            <a:r>
              <a:rPr lang="en-US" b="1" dirty="0" smtClean="0"/>
              <a:t>low-power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800" dirty="0" smtClean="0"/>
              <a:t>Step 1: Buy a low-power temperature sensor</a:t>
            </a:r>
          </a:p>
          <a:p>
            <a:r>
              <a:rPr lang="en-US" sz="2800" dirty="0" smtClean="0"/>
              <a:t>Step 2: Buy a low-power microcontroller</a:t>
            </a:r>
          </a:p>
          <a:p>
            <a:r>
              <a:rPr lang="en-US" sz="2800" strike="sngStrike" dirty="0" smtClean="0"/>
              <a:t>Step 3: Outsource the display</a:t>
            </a:r>
          </a:p>
          <a:p>
            <a:r>
              <a:rPr lang="en-US" sz="2800" dirty="0" smtClean="0"/>
              <a:t>Step 4: Add low-power communication</a:t>
            </a:r>
          </a:p>
          <a:p>
            <a:r>
              <a:rPr lang="en-US" sz="2800" dirty="0" smtClean="0"/>
              <a:t>Step 5: Put it all together</a:t>
            </a:r>
          </a:p>
          <a:p>
            <a:r>
              <a:rPr lang="en-US" sz="2800" dirty="0" smtClean="0"/>
              <a:t>Step 6: Add a battery</a:t>
            </a:r>
            <a:endParaRPr lang="en-US" sz="2800" b="1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1" b="98828" l="489" r="100000">
                        <a14:foregroundMark x1="41687" y1="19661" x2="41687" y2="19661"/>
                        <a14:foregroundMark x1="15281" y1="25130" x2="15281" y2="25130"/>
                        <a14:foregroundMark x1="20905" y1="25130" x2="20905" y2="25130"/>
                        <a14:foregroundMark x1="24817" y1="25130" x2="24817" y2="25130"/>
                        <a14:foregroundMark x1="31540" y1="25130" x2="31540" y2="25130"/>
                        <a14:foregroundMark x1="36675" y1="25130" x2="36675" y2="25130"/>
                        <a14:foregroundMark x1="19193" y1="39583" x2="19193" y2="39583"/>
                        <a14:foregroundMark x1="25917" y1="79167" x2="25917" y2="79167"/>
                        <a14:foregroundMark x1="31540" y1="84635" x2="31540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76763" y="2492664"/>
            <a:ext cx="1072444" cy="1006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13" l="0" r="98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22277" y="1600200"/>
            <a:ext cx="977819" cy="996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8702" y="3103167"/>
            <a:ext cx="1447150" cy="115772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108123" y="3706517"/>
            <a:ext cx="998148" cy="937416"/>
            <a:chOff x="3361115" y="4241064"/>
            <a:chExt cx="2599307" cy="244115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61115" y="4796601"/>
              <a:ext cx="1900176" cy="1885615"/>
            </a:xfrm>
            <a:prstGeom prst="rect">
              <a:avLst/>
            </a:prstGeom>
          </p:spPr>
        </p:pic>
        <p:pic>
          <p:nvPicPr>
            <p:cNvPr id="8" name="Picture 7" descr="wireless.pdf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677485" y="4241064"/>
              <a:ext cx="1282937" cy="128293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09926" y="4467846"/>
            <a:ext cx="1180628" cy="5745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118" y="5848500"/>
            <a:ext cx="85959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This is how you build an embedded system today</a:t>
            </a:r>
            <a:endParaRPr lang="en-US" sz="32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245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the next generation system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does the next generation system look like?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the future, look to the past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582808" y="3046140"/>
            <a:ext cx="2117539" cy="2037768"/>
            <a:chOff x="2765777" y="2075398"/>
            <a:chExt cx="3959148" cy="3810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00000">
              <a:off x="3287702" y="2776127"/>
              <a:ext cx="3437223" cy="25779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5777" y="2075398"/>
              <a:ext cx="3810000" cy="381000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5068644" y="2297374"/>
            <a:ext cx="105102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/>
              <a:t>?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74123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an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58" y="2135537"/>
            <a:ext cx="2838864" cy="2182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Cutting the cord let us put intelligence in more </a:t>
            </a:r>
            <a:r>
              <a:rPr lang="en-US" dirty="0" smtClean="0"/>
              <a:t>places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5634"/>
          <a:stretch/>
        </p:blipFill>
        <p:spPr>
          <a:xfrm>
            <a:off x="324068" y="1854481"/>
            <a:ext cx="2573413" cy="2347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33196"/>
          <a:stretch/>
        </p:blipFill>
        <p:spPr>
          <a:xfrm>
            <a:off x="1815629" y="3750586"/>
            <a:ext cx="3071217" cy="2132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6502" y="1615871"/>
            <a:ext cx="1943389" cy="16223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291" y="2753091"/>
            <a:ext cx="3061810" cy="14492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555" y="4816695"/>
            <a:ext cx="2399962" cy="18719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4481" y="4202348"/>
            <a:ext cx="4624042" cy="23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6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niche does the next generation fill?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t="14737" b="14737"/>
          <a:stretch>
            <a:fillRect/>
          </a:stretch>
        </p:blipFill>
        <p:spPr>
          <a:xfrm>
            <a:off x="235285" y="1980491"/>
            <a:ext cx="2180873" cy="1311067"/>
          </a:xfrm>
        </p:spPr>
      </p:pic>
      <p:pic>
        <p:nvPicPr>
          <p:cNvPr id="8" name="Picture 2" descr="C:\_Research\1004 mm3 sensor node\1st Implantation\IMG_269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213" r="16833" b="27591"/>
          <a:stretch/>
        </p:blipFill>
        <p:spPr bwMode="auto">
          <a:xfrm>
            <a:off x="2105569" y="1755318"/>
            <a:ext cx="2549689" cy="206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22"/>
          <p:cNvGrpSpPr/>
          <p:nvPr/>
        </p:nvGrpSpPr>
        <p:grpSpPr>
          <a:xfrm>
            <a:off x="128832" y="3665672"/>
            <a:ext cx="3974303" cy="3086373"/>
            <a:chOff x="4800600" y="2651677"/>
            <a:chExt cx="4191000" cy="3898805"/>
          </a:xfrm>
        </p:grpSpPr>
        <p:pic>
          <p:nvPicPr>
            <p:cNvPr id="10" name="Picture 68" descr="Mol Cancer Res 2006 Feb 4(2) 61-70, FIGURE 11 edited 2-9-10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rcRect l="7886" t="12577" r="52777" b="36891"/>
            <a:stretch>
              <a:fillRect/>
            </a:stretch>
          </p:blipFill>
          <p:spPr bwMode="auto">
            <a:xfrm>
              <a:off x="4800600" y="2660457"/>
              <a:ext cx="4038600" cy="3890025"/>
            </a:xfrm>
            <a:prstGeom prst="rect">
              <a:avLst/>
            </a:prstGeom>
            <a:noFill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96" y="2651677"/>
              <a:ext cx="1398104" cy="131072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7965" y="1872074"/>
            <a:ext cx="2885294" cy="2539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8615" y="4397875"/>
            <a:ext cx="3495967" cy="2460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8832" y="3000792"/>
            <a:ext cx="8879093" cy="1107996"/>
          </a:xfrm>
          <a:prstGeom prst="rect">
            <a:avLst/>
          </a:prstGeom>
          <a:solidFill>
            <a:schemeClr val="tx1"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600" b="1" i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“Ubiquitous Computing”</a:t>
            </a:r>
            <a:endParaRPr lang="en-US" sz="6600" b="1" i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9071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don’t we have ubiquitous computing already?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Paid a heavy cost:</a:t>
            </a:r>
          </a:p>
          <a:p>
            <a:pPr lvl="1"/>
            <a:r>
              <a:rPr lang="en-US" dirty="0" smtClean="0"/>
              <a:t>Batteries gave nodes a lifetime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1406916" y="2942596"/>
            <a:ext cx="1744565" cy="2597113"/>
          </a:xfrm>
          <a:prstGeom prst="rect">
            <a:avLst/>
          </a:prstGeom>
        </p:spPr>
      </p:pic>
      <p:sp>
        <p:nvSpPr>
          <p:cNvPr id="17" name="Equal 16"/>
          <p:cNvSpPr/>
          <p:nvPr/>
        </p:nvSpPr>
        <p:spPr>
          <a:xfrm>
            <a:off x="4101629" y="3734741"/>
            <a:ext cx="1053630" cy="865481"/>
          </a:xfrm>
          <a:prstGeom prst="mathEqua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815" y="2894661"/>
            <a:ext cx="2573866" cy="25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98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Batteries Dominate Node 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2" y="2003780"/>
            <a:ext cx="5674550" cy="35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2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new class of power emerges</a:t>
            </a:r>
            <a:endParaRPr lang="en-US" dirty="0"/>
          </a:p>
        </p:txBody>
      </p:sp>
      <p:pic>
        <p:nvPicPr>
          <p:cNvPr id="5" name="Picture 4" descr="Screen Shot 2013-11-06 at 0.38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80" y="1663090"/>
            <a:ext cx="8414095" cy="28242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1409" y="4901258"/>
            <a:ext cx="74591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solidFill>
                  <a:srgbClr val="FF0000"/>
                </a:solidFill>
              </a:rPr>
              <a:t>“Next Generation” nodes will have</a:t>
            </a:r>
          </a:p>
          <a:p>
            <a:r>
              <a:rPr lang="en-US" sz="4000" i="1" dirty="0" smtClean="0">
                <a:solidFill>
                  <a:srgbClr val="FF0000"/>
                </a:solidFill>
              </a:rPr>
              <a:t>power budgets at or below 1 </a:t>
            </a:r>
            <a:r>
              <a:rPr lang="en-US" sz="4000" i="1" dirty="0" err="1" smtClean="0">
                <a:solidFill>
                  <a:srgbClr val="FF0000"/>
                </a:solidFill>
              </a:rPr>
              <a:t>μW</a:t>
            </a:r>
            <a:endParaRPr lang="en-US" sz="4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8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 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</p:txBody>
      </p:sp>
    </p:spTree>
    <p:extLst>
      <p:ext uri="{BB962C8B-B14F-4D97-AF65-F5344CB8AC3E}">
        <p14:creationId xmlns:p14="http://schemas.microsoft.com/office/powerpoint/2010/main" val="178658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400" dirty="0" smtClean="0"/>
              <a:t>Step 1: Build an ultra-low power temperature sensor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~10 </a:t>
            </a:r>
            <a:r>
              <a:rPr lang="en-US" sz="2400" dirty="0" err="1" smtClean="0"/>
              <a:t>pW</a:t>
            </a:r>
            <a:r>
              <a:rPr lang="en-US" sz="2400" dirty="0" smtClean="0"/>
              <a:t> standby, &lt; 1 </a:t>
            </a:r>
            <a:r>
              <a:rPr lang="en-US" sz="2400" dirty="0" err="1" smtClean="0"/>
              <a:t>μW</a:t>
            </a:r>
            <a:r>
              <a:rPr lang="en-US" sz="2400" dirty="0" smtClean="0"/>
              <a:t> active</a:t>
            </a:r>
          </a:p>
          <a:p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185" y="3321982"/>
            <a:ext cx="3613306" cy="165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51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400" dirty="0" smtClean="0"/>
              <a:t>Step 1: Build an ultra-low power temperature sensor</a:t>
            </a:r>
          </a:p>
          <a:p>
            <a:r>
              <a:rPr lang="en-US" sz="2400" dirty="0" smtClean="0"/>
              <a:t>Step 2: Build an ultra-low power microcontroller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/>
              <a:t>~1 </a:t>
            </a:r>
            <a:r>
              <a:rPr lang="en-US" sz="2400" dirty="0" err="1" smtClean="0"/>
              <a:t>nW</a:t>
            </a:r>
            <a:r>
              <a:rPr lang="en-US" sz="2400" dirty="0" smtClean="0"/>
              <a:t> sleep, ~</a:t>
            </a:r>
            <a:r>
              <a:rPr lang="en-US" sz="2400" dirty="0" smtClean="0"/>
              <a:t>1 </a:t>
            </a:r>
            <a:r>
              <a:rPr lang="en-US" sz="2400" dirty="0" err="1" smtClean="0"/>
              <a:t>μW</a:t>
            </a:r>
            <a:r>
              <a:rPr lang="en-US" sz="2400" dirty="0" smtClean="0"/>
              <a:t> active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91" y="1971829"/>
            <a:ext cx="1220269" cy="5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085317" y="3247666"/>
            <a:ext cx="4968722" cy="224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218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400" dirty="0" smtClean="0"/>
              <a:t>Step 1: Build an ultra-low power temperature sensor</a:t>
            </a:r>
          </a:p>
          <a:p>
            <a:r>
              <a:rPr lang="en-US" sz="2400" dirty="0" smtClean="0"/>
              <a:t>Step 2: Build an ultra-low power microcontroller</a:t>
            </a:r>
          </a:p>
          <a:p>
            <a:r>
              <a:rPr lang="en-US" sz="2400" strike="sngStrike" dirty="0" smtClean="0"/>
              <a:t>Step 3: Outsource the display</a:t>
            </a:r>
          </a:p>
          <a:p>
            <a:r>
              <a:rPr lang="en-US" sz="2400" dirty="0" smtClean="0"/>
              <a:t>Step 4: Add ultra-low power communication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~10 </a:t>
            </a:r>
            <a:r>
              <a:rPr lang="en-US" sz="2400" dirty="0" err="1" smtClean="0"/>
              <a:t>pW</a:t>
            </a:r>
            <a:r>
              <a:rPr lang="en-US" sz="2400" dirty="0" smtClean="0"/>
              <a:t> standby,  ~5 </a:t>
            </a:r>
            <a:r>
              <a:rPr lang="en-US" sz="2400" dirty="0" err="1" smtClean="0"/>
              <a:t>μW</a:t>
            </a:r>
            <a:r>
              <a:rPr lang="en-US" sz="2400" dirty="0" smtClean="0"/>
              <a:t> active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91" y="1971829"/>
            <a:ext cx="1220269" cy="5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5928" y="2588590"/>
            <a:ext cx="1390780" cy="62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111" y="4044286"/>
            <a:ext cx="3546592" cy="2032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9650" y="3117515"/>
            <a:ext cx="1447150" cy="11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09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400" dirty="0" smtClean="0"/>
              <a:t>Step 1: Build an ultra-low power temperature sensor</a:t>
            </a:r>
          </a:p>
          <a:p>
            <a:r>
              <a:rPr lang="en-US" sz="2400" dirty="0" smtClean="0"/>
              <a:t>Step 2: Build an ultra-low power microcontroller</a:t>
            </a:r>
          </a:p>
          <a:p>
            <a:r>
              <a:rPr lang="en-US" sz="2400" strike="sngStrike" dirty="0" smtClean="0"/>
              <a:t>Step 3: Outsource the display</a:t>
            </a:r>
          </a:p>
          <a:p>
            <a:r>
              <a:rPr lang="en-US" sz="2400" dirty="0" smtClean="0"/>
              <a:t>Step 4: Add ultra-low power communication</a:t>
            </a:r>
            <a:endParaRPr lang="en-US" dirty="0"/>
          </a:p>
          <a:p>
            <a:r>
              <a:rPr lang="en-US" sz="2400" dirty="0" smtClean="0"/>
              <a:t>Step 5: Put it all together?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91" y="1971829"/>
            <a:ext cx="1220269" cy="5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5928" y="2588590"/>
            <a:ext cx="1390780" cy="62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75" y="4019791"/>
            <a:ext cx="1439333" cy="82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9650" y="3117515"/>
            <a:ext cx="1447150" cy="1157720"/>
          </a:xfrm>
          <a:prstGeom prst="rect">
            <a:avLst/>
          </a:prstGeom>
        </p:spPr>
      </p:pic>
      <p:pic>
        <p:nvPicPr>
          <p:cNvPr id="10" name="Picture 9" descr="wireless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687">
            <a:off x="8730948" y="3738433"/>
            <a:ext cx="492655" cy="4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03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an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Build a “Temperature Sensor”</a:t>
            </a:r>
          </a:p>
          <a:p>
            <a:r>
              <a:rPr lang="en-US" dirty="0" smtClean="0"/>
              <a:t>Step 1:</a:t>
            </a:r>
          </a:p>
          <a:p>
            <a:pPr lvl="1"/>
            <a:r>
              <a:rPr lang="en-US" dirty="0" smtClean="0"/>
              <a:t>Buy a temperat</a:t>
            </a:r>
            <a:r>
              <a:rPr lang="en-US" dirty="0" smtClean="0"/>
              <a:t>ure sensor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778" y="3423379"/>
            <a:ext cx="3358444" cy="31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Goal:</a:t>
            </a:r>
            <a:r>
              <a:rPr lang="en-US" dirty="0" smtClean="0"/>
              <a:t> Build a “Temperature Sensor”</a:t>
            </a:r>
          </a:p>
          <a:p>
            <a:r>
              <a:rPr lang="en-US" sz="2400" dirty="0" smtClean="0"/>
              <a:t>Step 1: Build an ultra-low power temperature sensor</a:t>
            </a:r>
          </a:p>
          <a:p>
            <a:r>
              <a:rPr lang="en-US" sz="2400" dirty="0" smtClean="0"/>
              <a:t>Step 2: Build an ultra-low power microcontroller</a:t>
            </a:r>
          </a:p>
          <a:p>
            <a:r>
              <a:rPr lang="en-US" sz="2400" strike="sngStrike" dirty="0" smtClean="0"/>
              <a:t>Step 3: Outsource the display</a:t>
            </a:r>
          </a:p>
          <a:p>
            <a:r>
              <a:rPr lang="en-US" sz="2400" dirty="0" smtClean="0"/>
              <a:t>Step 4: Add ultra-low power communication</a:t>
            </a:r>
            <a:endParaRPr lang="en-US" dirty="0"/>
          </a:p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Step 6: Add power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      </a:t>
            </a:r>
            <a:r>
              <a:rPr lang="en-US" sz="2000" i="1" dirty="0" smtClean="0"/>
              <a:t>Energy Harvesting			   Energy Storage</a:t>
            </a:r>
            <a:endParaRPr lang="en-US" sz="2000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91" y="1971829"/>
            <a:ext cx="1220269" cy="5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5928" y="2588590"/>
            <a:ext cx="1390780" cy="62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75" y="4019791"/>
            <a:ext cx="1439333" cy="82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9650" y="3117515"/>
            <a:ext cx="1447150" cy="1157720"/>
          </a:xfrm>
          <a:prstGeom prst="rect">
            <a:avLst/>
          </a:prstGeom>
        </p:spPr>
      </p:pic>
      <p:pic>
        <p:nvPicPr>
          <p:cNvPr id="10" name="Picture 9" descr="wireless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687">
            <a:off x="8730948" y="3738433"/>
            <a:ext cx="492655" cy="492655"/>
          </a:xfrm>
          <a:prstGeom prst="rect">
            <a:avLst/>
          </a:prstGeom>
        </p:spPr>
      </p:pic>
      <p:pic>
        <p:nvPicPr>
          <p:cNvPr id="11" name="Picture 10" descr="IMG_3311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2" t="29843" r="40454" b="17960"/>
          <a:stretch/>
        </p:blipFill>
        <p:spPr>
          <a:xfrm rot="16200000">
            <a:off x="2203442" y="4423216"/>
            <a:ext cx="1134083" cy="2191924"/>
          </a:xfrm>
          <a:prstGeom prst="rect">
            <a:avLst/>
          </a:prstGeom>
          <a:ln w="76200" cmpd="sng">
            <a:noFill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15" y="4952552"/>
            <a:ext cx="2627654" cy="1133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08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Goal: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Build a “Temperature Sensor”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Step 1: Build an ultra-low power temperature sensor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Step 2: Build an ultra-low power microcontroller</a:t>
            </a:r>
          </a:p>
          <a:p>
            <a:r>
              <a:rPr lang="en-US" sz="2400" strike="sngStrike" dirty="0" smtClean="0">
                <a:solidFill>
                  <a:schemeClr val="bg1">
                    <a:lumMod val="65000"/>
                  </a:schemeClr>
                </a:solidFill>
              </a:rPr>
              <a:t>Step 3: Outsource the display</a:t>
            </a: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Step 4: Add ultra-low power communication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b="1" i="1" dirty="0" smtClean="0">
                <a:solidFill>
                  <a:srgbClr val="FF0000"/>
                </a:solidFill>
              </a:rPr>
              <a:t>But How To Put It All together?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Step 6: Add power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	      </a:t>
            </a:r>
            <a:r>
              <a:rPr lang="en-US" sz="2000" i="1" dirty="0" smtClean="0"/>
              <a:t>Energy Harvesting			   Energy Storage</a:t>
            </a:r>
            <a:endParaRPr lang="en-US" sz="2000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91" y="1971829"/>
            <a:ext cx="1220269" cy="5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5928" y="2588590"/>
            <a:ext cx="1390780" cy="62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75" y="4019791"/>
            <a:ext cx="1439333" cy="82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9650" y="3117515"/>
            <a:ext cx="1447150" cy="1157720"/>
          </a:xfrm>
          <a:prstGeom prst="rect">
            <a:avLst/>
          </a:prstGeom>
        </p:spPr>
      </p:pic>
      <p:pic>
        <p:nvPicPr>
          <p:cNvPr id="10" name="Picture 9" descr="wireless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687">
            <a:off x="8730948" y="3738433"/>
            <a:ext cx="492655" cy="492655"/>
          </a:xfrm>
          <a:prstGeom prst="rect">
            <a:avLst/>
          </a:prstGeom>
        </p:spPr>
      </p:pic>
      <p:pic>
        <p:nvPicPr>
          <p:cNvPr id="11" name="Picture 10" descr="IMG_3311.JPG"/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2" t="29843" r="40454" b="17960"/>
          <a:stretch/>
        </p:blipFill>
        <p:spPr>
          <a:xfrm rot="16200000">
            <a:off x="2203442" y="4423216"/>
            <a:ext cx="1134083" cy="2191924"/>
          </a:xfrm>
          <a:prstGeom prst="rect">
            <a:avLst/>
          </a:prstGeom>
          <a:ln w="76200" cmpd="sng">
            <a:noFill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15" y="4952552"/>
            <a:ext cx="2627654" cy="1133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14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408" y="1890889"/>
            <a:ext cx="3800592" cy="2850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Composing ultra-low power systems:</a:t>
            </a:r>
            <a:br>
              <a:rPr lang="en-US" sz="3600" dirty="0" smtClean="0"/>
            </a:br>
            <a:r>
              <a:rPr lang="en-US" sz="3600" dirty="0" smtClean="0"/>
              <a:t>Why not open collectors?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I2C, CAN, </a:t>
            </a:r>
            <a:r>
              <a:rPr lang="en-US" dirty="0" err="1" smtClean="0"/>
              <a:t>SMBus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Multi-master</a:t>
            </a:r>
          </a:p>
          <a:p>
            <a:pPr lvl="1"/>
            <a:r>
              <a:rPr lang="en-US" dirty="0" smtClean="0"/>
              <a:t>Low wire count (~2)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b="1" dirty="0" smtClean="0"/>
              <a:t>Pull-up resistor burns power (order </a:t>
            </a:r>
            <a:r>
              <a:rPr lang="en-US" b="1" dirty="0" err="1" smtClean="0"/>
              <a:t>μW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/>
              <a:t>Speed / power tradeoff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34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Composing ultra-low power systems:</a:t>
            </a:r>
            <a:br>
              <a:rPr lang="en-US" sz="3600" dirty="0" smtClean="0"/>
            </a:br>
            <a:r>
              <a:rPr lang="en-US" sz="3600" dirty="0" smtClean="0"/>
              <a:t>Why not “pure digital” buses?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SPI</a:t>
            </a:r>
          </a:p>
          <a:p>
            <a:r>
              <a:rPr lang="en-US" dirty="0" smtClean="0"/>
              <a:t>Pros: </a:t>
            </a:r>
          </a:p>
          <a:p>
            <a:pPr lvl="1"/>
            <a:r>
              <a:rPr lang="en-US" dirty="0" smtClean="0"/>
              <a:t>Single-ended</a:t>
            </a:r>
          </a:p>
          <a:p>
            <a:pPr lvl="1"/>
            <a:r>
              <a:rPr lang="en-US" dirty="0" smtClean="0"/>
              <a:t>Low (no) ACK overhead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Single master</a:t>
            </a:r>
          </a:p>
          <a:p>
            <a:pPr lvl="1"/>
            <a:r>
              <a:rPr lang="en-US" dirty="0" smtClean="0"/>
              <a:t>3 + N wires, N is chip count</a:t>
            </a:r>
          </a:p>
          <a:p>
            <a:pPr lvl="2"/>
            <a:r>
              <a:rPr lang="en-US" b="1" dirty="0" smtClean="0"/>
              <a:t>Wires can dominate size</a:t>
            </a:r>
          </a:p>
          <a:p>
            <a:pPr lvl="1"/>
            <a:r>
              <a:rPr lang="en-US" dirty="0" smtClean="0"/>
              <a:t>No ACK mechanism</a:t>
            </a:r>
            <a:endParaRPr lang="en-US" dirty="0"/>
          </a:p>
        </p:txBody>
      </p:sp>
      <p:pic>
        <p:nvPicPr>
          <p:cNvPr id="7" name="Picture 6" descr="DSC_0018.jpg"/>
          <p:cNvPicPr>
            <a:picLocks noChangeAspect="1"/>
          </p:cNvPicPr>
          <p:nvPr/>
        </p:nvPicPr>
        <p:blipFill>
          <a:blip r:embed="rId2" cstate="print"/>
          <a:srcRect l="39722" t="38392" r="42105" b="35437"/>
          <a:stretch>
            <a:fillRect/>
          </a:stretch>
        </p:blipFill>
        <p:spPr>
          <a:xfrm>
            <a:off x="5625828" y="2298834"/>
            <a:ext cx="3167385" cy="303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1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built a new bus (and we actually needed 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MBus</a:t>
            </a:r>
            <a:endParaRPr lang="en-US" b="1" dirty="0" smtClean="0"/>
          </a:p>
          <a:p>
            <a:r>
              <a:rPr lang="en-US" dirty="0" smtClean="0"/>
              <a:t>Pros:</a:t>
            </a:r>
          </a:p>
          <a:p>
            <a:pPr lvl="1"/>
            <a:r>
              <a:rPr lang="en-US" dirty="0" smtClean="0"/>
              <a:t>Multi-master</a:t>
            </a:r>
          </a:p>
          <a:p>
            <a:pPr lvl="1"/>
            <a:r>
              <a:rPr lang="en-US" dirty="0" smtClean="0"/>
              <a:t>Single-ended</a:t>
            </a:r>
          </a:p>
          <a:p>
            <a:pPr lvl="1"/>
            <a:r>
              <a:rPr lang="en-US" dirty="0" smtClean="0"/>
              <a:t>Low wire count (4)</a:t>
            </a:r>
          </a:p>
          <a:p>
            <a:pPr lvl="1"/>
            <a:r>
              <a:rPr lang="en-US" dirty="0" smtClean="0"/>
              <a:t>Reliable reset mechanism</a:t>
            </a:r>
          </a:p>
          <a:p>
            <a:pPr lvl="1"/>
            <a:r>
              <a:rPr lang="en-US" dirty="0" smtClean="0"/>
              <a:t>Low ACK overhead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 smtClean="0"/>
              <a:t>Topological Priority</a:t>
            </a:r>
            <a:endParaRPr lang="en-US" dirty="0"/>
          </a:p>
        </p:txBody>
      </p:sp>
      <p:pic>
        <p:nvPicPr>
          <p:cNvPr id="7" name="Picture 6" descr="stacked_lay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32" y="1788348"/>
            <a:ext cx="2992672" cy="37075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0881" y="5747800"/>
            <a:ext cx="291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1" dirty="0" err="1" smtClean="0"/>
              <a:t>MBus</a:t>
            </a:r>
            <a:r>
              <a:rPr lang="en-US" sz="2000" b="0" i="1" dirty="0" smtClean="0"/>
              <a:t> System Topology</a:t>
            </a:r>
            <a:endParaRPr lang="en-US" sz="2000" b="0" i="1" dirty="0"/>
          </a:p>
        </p:txBody>
      </p:sp>
    </p:spTree>
    <p:extLst>
      <p:ext uri="{BB962C8B-B14F-4D97-AF65-F5344CB8AC3E}">
        <p14:creationId xmlns:p14="http://schemas.microsoft.com/office/powerpoint/2010/main" val="100391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Enables ultra-low power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MBus</a:t>
            </a:r>
            <a:r>
              <a:rPr lang="en-US" dirty="0" smtClean="0"/>
              <a:t> is a </a:t>
            </a:r>
            <a:r>
              <a:rPr lang="en-US" i="1" dirty="0" smtClean="0"/>
              <a:t>power-aware bus</a:t>
            </a:r>
            <a:endParaRPr lang="en-US" dirty="0" smtClean="0"/>
          </a:p>
          <a:p>
            <a:r>
              <a:rPr lang="en-US" dirty="0" smtClean="0"/>
              <a:t>So we can build </a:t>
            </a:r>
            <a:r>
              <a:rPr lang="en-US" i="1" dirty="0" smtClean="0"/>
              <a:t>power-oblivious systems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smtClean="0"/>
              <a:t>TerraSwarm Research Center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BB42ED-0428-F349-A1E9-DBFAF59858C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10A3E0-C54F-2746-932B-4D99B1AAFFA6}" type="datetime1">
              <a:rPr lang="en-US" smtClean="0"/>
              <a:t>11/6/13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1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Ultra-low power computing turns things 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are ultra-low power chips ultra-low power?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They turn OFF (power gating)</a:t>
            </a:r>
            <a:endParaRPr lang="en-US" i="1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646" y="2694913"/>
            <a:ext cx="1983242" cy="90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17334" y="2694912"/>
            <a:ext cx="2008767" cy="90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67" y="2694912"/>
            <a:ext cx="1587970" cy="91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wireles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687">
            <a:off x="6962527" y="2418112"/>
            <a:ext cx="543530" cy="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3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Global State is Hard –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So Don’t Do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MBus</a:t>
            </a:r>
            <a:r>
              <a:rPr lang="en-US" dirty="0" smtClean="0"/>
              <a:t> guarantees message reception regardless of target chip power state</a:t>
            </a:r>
          </a:p>
          <a:p>
            <a:r>
              <a:rPr lang="en-US" i="1" dirty="0" smtClean="0"/>
              <a:t>Power-aware bus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4322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Insight: Waking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arbitration, a node is either:</a:t>
            </a:r>
          </a:p>
          <a:p>
            <a:pPr lvl="1"/>
            <a:r>
              <a:rPr lang="en-US" dirty="0" smtClean="0"/>
              <a:t>Awake or asleep</a:t>
            </a:r>
          </a:p>
          <a:p>
            <a:r>
              <a:rPr lang="en-US" dirty="0" smtClean="0"/>
              <a:t>Sleeping nodes will never arbitrate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115279" y="3225195"/>
            <a:ext cx="2747733" cy="2948536"/>
            <a:chOff x="5561205" y="3156132"/>
            <a:chExt cx="2747733" cy="2948536"/>
          </a:xfrm>
        </p:grpSpPr>
        <p:pic>
          <p:nvPicPr>
            <p:cNvPr id="5" name="Picture 4" descr="glitch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65" t="43244" r="48127" b="42320"/>
            <a:stretch/>
          </p:blipFill>
          <p:spPr>
            <a:xfrm>
              <a:off x="5561205" y="3156132"/>
              <a:ext cx="2684389" cy="294853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 rot="18900000">
              <a:off x="7010041" y="4002062"/>
              <a:ext cx="1298897" cy="279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347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Insight: Interrupt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normal operation, DATA is always slower than CLOCK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Extremely reliable</a:t>
            </a:r>
          </a:p>
          <a:p>
            <a:pPr lvl="1"/>
            <a:r>
              <a:rPr lang="en-US" dirty="0" smtClean="0"/>
              <a:t>“Independent” circuit</a:t>
            </a:r>
            <a:endParaRPr lang="en-US" dirty="0"/>
          </a:p>
        </p:txBody>
      </p:sp>
      <p:pic>
        <p:nvPicPr>
          <p:cNvPr id="8" name="Picture 7" descr="in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5" t="50120" r="6854" b="40740"/>
          <a:stretch/>
        </p:blipFill>
        <p:spPr>
          <a:xfrm>
            <a:off x="457200" y="2873983"/>
            <a:ext cx="8071862" cy="12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46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an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Build a “Temperature Sensor”</a:t>
            </a:r>
          </a:p>
          <a:p>
            <a:r>
              <a:rPr lang="en-US" dirty="0" smtClean="0"/>
              <a:t>Step 1: Buy a temperature sensors</a:t>
            </a:r>
          </a:p>
          <a:p>
            <a:r>
              <a:rPr lang="en-US" dirty="0" smtClean="0"/>
              <a:t>Step 2: Add a microcontroller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667" y="1817513"/>
            <a:ext cx="889000" cy="8392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89" y="3606094"/>
            <a:ext cx="46355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1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 how DO you build an embedded system?</a:t>
            </a:r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76" y="1623755"/>
            <a:ext cx="1220269" cy="5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48224" y="2287751"/>
            <a:ext cx="1390780" cy="62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75" y="3246663"/>
            <a:ext cx="1439333" cy="82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663" y="2964169"/>
            <a:ext cx="1192386" cy="794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04" y="2089349"/>
            <a:ext cx="1120213" cy="678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424" y="1762909"/>
            <a:ext cx="889000" cy="8392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402327" y="3095872"/>
            <a:ext cx="962363" cy="975814"/>
            <a:chOff x="3005666" y="3894288"/>
            <a:chExt cx="2811527" cy="285082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05666" y="4535757"/>
              <a:ext cx="2676878" cy="2209355"/>
            </a:xfrm>
            <a:prstGeom prst="rect">
              <a:avLst/>
            </a:prstGeom>
          </p:spPr>
        </p:pic>
        <p:pic>
          <p:nvPicPr>
            <p:cNvPr id="15" name="Picture 14" descr="wireless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534256" y="3894288"/>
              <a:ext cx="1282937" cy="1282937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535" y="4265260"/>
            <a:ext cx="1509889" cy="734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21" b="98828" l="489" r="100000">
                        <a14:foregroundMark x1="41687" y1="19661" x2="41687" y2="19661"/>
                        <a14:foregroundMark x1="15281" y1="25130" x2="15281" y2="25130"/>
                        <a14:foregroundMark x1="20905" y1="25130" x2="20905" y2="25130"/>
                        <a14:foregroundMark x1="24817" y1="25130" x2="24817" y2="25130"/>
                        <a14:foregroundMark x1="31540" y1="25130" x2="31540" y2="25130"/>
                        <a14:foregroundMark x1="36675" y1="25130" x2="36675" y2="25130"/>
                        <a14:foregroundMark x1="19193" y1="39583" x2="19193" y2="39583"/>
                        <a14:foregroundMark x1="25917" y1="79167" x2="25917" y2="79167"/>
                        <a14:foregroundMark x1="31540" y1="84635" x2="31540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9518" y="1925325"/>
            <a:ext cx="771852" cy="7246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8613" l="0" r="98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2928" y="1534347"/>
            <a:ext cx="767701" cy="7821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2393" y="2316514"/>
            <a:ext cx="1447150" cy="115772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571573" y="2964169"/>
            <a:ext cx="998148" cy="937416"/>
            <a:chOff x="3361115" y="4241064"/>
            <a:chExt cx="2599307" cy="244115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361115" y="4796601"/>
              <a:ext cx="1900176" cy="1885615"/>
            </a:xfrm>
            <a:prstGeom prst="rect">
              <a:avLst/>
            </a:prstGeom>
          </p:spPr>
        </p:pic>
        <p:pic>
          <p:nvPicPr>
            <p:cNvPr id="22" name="Picture 21" descr="wireless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677485" y="4241064"/>
              <a:ext cx="1282937" cy="1282937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7515" y="4265260"/>
            <a:ext cx="1586227" cy="7718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1074" y="2477660"/>
            <a:ext cx="1447150" cy="1157720"/>
          </a:xfrm>
          <a:prstGeom prst="rect">
            <a:avLst/>
          </a:prstGeom>
        </p:spPr>
      </p:pic>
      <p:pic>
        <p:nvPicPr>
          <p:cNvPr id="25" name="Picture 24" descr="wireless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687">
            <a:off x="8678198" y="3940558"/>
            <a:ext cx="492655" cy="492655"/>
          </a:xfrm>
          <a:prstGeom prst="rect">
            <a:avLst/>
          </a:prstGeom>
        </p:spPr>
      </p:pic>
      <p:pic>
        <p:nvPicPr>
          <p:cNvPr id="38" name="Picture 37" descr="IMG_3311.JPG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2" t="29843" r="40454" b="17960"/>
          <a:stretch/>
        </p:blipFill>
        <p:spPr>
          <a:xfrm rot="16200000">
            <a:off x="7132245" y="5705144"/>
            <a:ext cx="690260" cy="1334116"/>
          </a:xfrm>
          <a:prstGeom prst="rect">
            <a:avLst/>
          </a:prstGeom>
          <a:ln w="76200" cmpd="sng"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1800000">
            <a:off x="1437690" y="5946690"/>
            <a:ext cx="1088280" cy="81621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4448105" y="6031954"/>
            <a:ext cx="608625" cy="90605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6789621" y="4230570"/>
            <a:ext cx="1544839" cy="769441"/>
          </a:xfrm>
          <a:prstGeom prst="rect">
            <a:avLst/>
          </a:prstGeom>
          <a:gradFill flip="none" rotWithShape="1">
            <a:gsLst>
              <a:gs pos="90000">
                <a:schemeClr val="tx2">
                  <a:alpha val="22000"/>
                </a:schemeClr>
              </a:gs>
              <a:gs pos="100000">
                <a:srgbClr val="FFFFFF">
                  <a:alpha val="11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i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MBus</a:t>
            </a:r>
            <a:endParaRPr lang="en-US" sz="44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3856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MBus</a:t>
            </a:r>
            <a:r>
              <a:rPr lang="en-US" sz="3200" dirty="0" smtClean="0"/>
              <a:t> enables modular construction of ultra-low power systems</a:t>
            </a:r>
            <a:endParaRPr lang="en-US" sz="32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402" y="4956024"/>
            <a:ext cx="1406597" cy="96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204" y="4962106"/>
            <a:ext cx="1507538" cy="96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356" y="4934098"/>
            <a:ext cx="1516333" cy="96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6" y="2782619"/>
            <a:ext cx="1453914" cy="62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3879" y="2829564"/>
            <a:ext cx="983686" cy="533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2 </a:t>
            </a:r>
            <a:r>
              <a:rPr lang="en-US" altLang="ko-KR" b="1" dirty="0" err="1" smtClean="0">
                <a:solidFill>
                  <a:schemeClr val="bg1"/>
                </a:solidFill>
              </a:rPr>
              <a:t>uAh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Battery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348" y="2674442"/>
            <a:ext cx="1739591" cy="78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519301" y="2797765"/>
            <a:ext cx="983686" cy="533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5 </a:t>
            </a:r>
            <a:r>
              <a:rPr lang="en-US" altLang="ko-KR" b="1" dirty="0" err="1" smtClean="0">
                <a:solidFill>
                  <a:schemeClr val="bg1"/>
                </a:solidFill>
              </a:rPr>
              <a:t>uAh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Battery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2" b="1098"/>
          <a:stretch/>
        </p:blipFill>
        <p:spPr bwMode="auto">
          <a:xfrm rot="16200000">
            <a:off x="5001216" y="1124449"/>
            <a:ext cx="741921" cy="166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4936271" y="1773248"/>
            <a:ext cx="861684" cy="319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b="1" dirty="0" err="1" smtClean="0">
                <a:solidFill>
                  <a:schemeClr val="bg1"/>
                </a:solidFill>
              </a:rPr>
              <a:t>Decap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751928" y="1582541"/>
            <a:ext cx="1641118" cy="74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024686" y="1726712"/>
            <a:ext cx="1095604" cy="53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Control/</a:t>
            </a:r>
          </a:p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PMU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45" y="1709057"/>
            <a:ext cx="1677015" cy="76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805865" y="1822723"/>
            <a:ext cx="918211" cy="53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Temp</a:t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Sensor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9" y="1791706"/>
            <a:ext cx="1334279" cy="764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518637" y="1912424"/>
            <a:ext cx="822343" cy="523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Radio</a:t>
            </a:r>
          </a:p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+ CDC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608200" y="3752961"/>
            <a:ext cx="1425137" cy="1005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7647521" y="3887330"/>
            <a:ext cx="1346498" cy="736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Motion</a:t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Detection/</a:t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en-US" altLang="ko-KR" b="1" dirty="0" smtClean="0">
                <a:solidFill>
                  <a:schemeClr val="bg1"/>
                </a:solidFill>
              </a:rPr>
              <a:t>Imager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27" name="Straight Arrow Connector 26"/>
          <p:cNvCxnSpPr>
            <a:stCxn id="9" idx="0"/>
            <a:endCxn id="1026" idx="0"/>
          </p:cNvCxnSpPr>
          <p:nvPr/>
        </p:nvCxnSpPr>
        <p:spPr>
          <a:xfrm>
            <a:off x="3572487" y="2324461"/>
            <a:ext cx="1181486" cy="263764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1"/>
            <a:endCxn id="1026" idx="0"/>
          </p:cNvCxnSpPr>
          <p:nvPr/>
        </p:nvCxnSpPr>
        <p:spPr>
          <a:xfrm flipH="1">
            <a:off x="4753973" y="2326976"/>
            <a:ext cx="618204" cy="26351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026" idx="0"/>
          </p:cNvCxnSpPr>
          <p:nvPr/>
        </p:nvCxnSpPr>
        <p:spPr>
          <a:xfrm>
            <a:off x="1905356" y="3409892"/>
            <a:ext cx="2848617" cy="155221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026" idx="0"/>
          </p:cNvCxnSpPr>
          <p:nvPr/>
        </p:nvCxnSpPr>
        <p:spPr>
          <a:xfrm>
            <a:off x="2288523" y="2556512"/>
            <a:ext cx="2465450" cy="240559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0"/>
            <a:endCxn id="28" idx="0"/>
          </p:cNvCxnSpPr>
          <p:nvPr/>
        </p:nvCxnSpPr>
        <p:spPr>
          <a:xfrm>
            <a:off x="3572487" y="2324461"/>
            <a:ext cx="3234214" cy="263156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1"/>
            <a:endCxn id="28" idx="0"/>
          </p:cNvCxnSpPr>
          <p:nvPr/>
        </p:nvCxnSpPr>
        <p:spPr>
          <a:xfrm>
            <a:off x="5372177" y="2326976"/>
            <a:ext cx="1434524" cy="262904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28" idx="0"/>
          </p:cNvCxnSpPr>
          <p:nvPr/>
        </p:nvCxnSpPr>
        <p:spPr>
          <a:xfrm flipH="1">
            <a:off x="6806701" y="3454471"/>
            <a:ext cx="470399" cy="150155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32" idx="3"/>
            <a:endCxn id="28" idx="0"/>
          </p:cNvCxnSpPr>
          <p:nvPr/>
        </p:nvCxnSpPr>
        <p:spPr>
          <a:xfrm flipH="1">
            <a:off x="6806701" y="4255824"/>
            <a:ext cx="801499" cy="7002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026" idx="0"/>
          </p:cNvCxnSpPr>
          <p:nvPr/>
        </p:nvCxnSpPr>
        <p:spPr>
          <a:xfrm flipH="1">
            <a:off x="4753973" y="2476963"/>
            <a:ext cx="1951627" cy="248514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3" idx="3"/>
            <a:endCxn id="1027" idx="0"/>
          </p:cNvCxnSpPr>
          <p:nvPr/>
        </p:nvCxnSpPr>
        <p:spPr>
          <a:xfrm>
            <a:off x="1710488" y="4203116"/>
            <a:ext cx="953035" cy="7309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1027" idx="0"/>
          </p:cNvCxnSpPr>
          <p:nvPr/>
        </p:nvCxnSpPr>
        <p:spPr>
          <a:xfrm>
            <a:off x="1905356" y="3454471"/>
            <a:ext cx="758167" cy="147962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1027" idx="0"/>
          </p:cNvCxnSpPr>
          <p:nvPr/>
        </p:nvCxnSpPr>
        <p:spPr>
          <a:xfrm>
            <a:off x="2288523" y="2556512"/>
            <a:ext cx="375000" cy="237758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9" idx="0"/>
            <a:endCxn id="1027" idx="0"/>
          </p:cNvCxnSpPr>
          <p:nvPr/>
        </p:nvCxnSpPr>
        <p:spPr>
          <a:xfrm flipH="1">
            <a:off x="2663523" y="2324461"/>
            <a:ext cx="908964" cy="260963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8" idx="1"/>
            <a:endCxn id="1027" idx="0"/>
          </p:cNvCxnSpPr>
          <p:nvPr/>
        </p:nvCxnSpPr>
        <p:spPr>
          <a:xfrm flipH="1">
            <a:off x="2663523" y="2326976"/>
            <a:ext cx="2708654" cy="260712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28" idx="0"/>
          </p:cNvCxnSpPr>
          <p:nvPr/>
        </p:nvCxnSpPr>
        <p:spPr>
          <a:xfrm>
            <a:off x="2288523" y="2556512"/>
            <a:ext cx="4518178" cy="23995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710488" y="5925008"/>
            <a:ext cx="1948341" cy="38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Pressure Sensing</a:t>
            </a:r>
            <a:endParaRPr lang="ko-KR" alt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998338" y="5925008"/>
            <a:ext cx="1689068" cy="38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Temp. Sensing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5" y="3752961"/>
            <a:ext cx="1559473" cy="90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265649" y="3870327"/>
            <a:ext cx="1314883" cy="64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MEMS</a:t>
            </a:r>
          </a:p>
          <a:p>
            <a:pPr algn="ctr">
              <a:lnSpc>
                <a:spcPts val="16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P. Sensor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49923" y="5930941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Visual Sensing</a:t>
            </a:r>
            <a:endParaRPr lang="ko-KR" altLang="en-US" dirty="0"/>
          </a:p>
        </p:txBody>
      </p:sp>
      <p:sp>
        <p:nvSpPr>
          <p:cNvPr id="42" name="Rectangle 41"/>
          <p:cNvSpPr/>
          <p:nvPr/>
        </p:nvSpPr>
        <p:spPr>
          <a:xfrm>
            <a:off x="3404481" y="2982291"/>
            <a:ext cx="2038514" cy="1015663"/>
          </a:xfrm>
          <a:prstGeom prst="rect">
            <a:avLst/>
          </a:prstGeom>
          <a:gradFill flip="none" rotWithShape="1">
            <a:gsLst>
              <a:gs pos="90000">
                <a:schemeClr val="tx2">
                  <a:alpha val="22000"/>
                </a:schemeClr>
              </a:gs>
              <a:gs pos="100000">
                <a:srgbClr val="FFFFFF">
                  <a:alpha val="11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000" b="1" i="1" cap="none" spc="0" dirty="0" err="1" smtClean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MBus</a:t>
            </a:r>
            <a:endParaRPr lang="en-US" sz="60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908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“modules” that made </a:t>
            </a:r>
            <a:r>
              <a:rPr lang="en-US" dirty="0" err="1" smtClean="0"/>
              <a:t>MBus</a:t>
            </a:r>
            <a:r>
              <a:rPr lang="en-US" dirty="0" smtClean="0"/>
              <a:t> possible</a:t>
            </a:r>
            <a:endParaRPr lang="en-US" dirty="0"/>
          </a:p>
        </p:txBody>
      </p:sp>
      <p:pic>
        <p:nvPicPr>
          <p:cNvPr id="7" name="Picture 6" descr="pannu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18" y="1533414"/>
            <a:ext cx="1637242" cy="21829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839" y="1533414"/>
            <a:ext cx="1605139" cy="2182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373" y="1533414"/>
            <a:ext cx="1637242" cy="2182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014" y="1533414"/>
            <a:ext cx="1773679" cy="2182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6593" t="8081" r="26889"/>
          <a:stretch/>
        </p:blipFill>
        <p:spPr>
          <a:xfrm>
            <a:off x="7556025" y="1533414"/>
            <a:ext cx="1476964" cy="21829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6889" y="3875856"/>
            <a:ext cx="133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 Pannuto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43293" y="3875856"/>
            <a:ext cx="146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Ye-Sheng </a:t>
            </a:r>
            <a:r>
              <a:rPr lang="en-US" dirty="0" err="1" smtClean="0"/>
              <a:t>Kuo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61039" y="3875856"/>
            <a:ext cx="1358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 </a:t>
            </a:r>
            <a:r>
              <a:rPr lang="en-US" dirty="0" err="1" smtClean="0"/>
              <a:t>Kempke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12709" y="3875856"/>
            <a:ext cx="168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Yoonmyung</a:t>
            </a:r>
            <a:r>
              <a:rPr lang="en-US" dirty="0" smtClean="0"/>
              <a:t> Lee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828" y="3877737"/>
            <a:ext cx="15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Zhi</a:t>
            </a:r>
            <a:r>
              <a:rPr lang="en-US" dirty="0" smtClean="0"/>
              <a:t> </a:t>
            </a:r>
            <a:r>
              <a:rPr lang="en-US" dirty="0" err="1" smtClean="0"/>
              <a:t>Yoong</a:t>
            </a:r>
            <a:r>
              <a:rPr lang="en-US" dirty="0" smtClean="0"/>
              <a:t> Foo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/>
          <a:srcRect l="18597" r="22101" b="12528"/>
          <a:stretch/>
        </p:blipFill>
        <p:spPr>
          <a:xfrm>
            <a:off x="2361259" y="4459346"/>
            <a:ext cx="1599780" cy="20411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t="9173"/>
          <a:stretch/>
        </p:blipFill>
        <p:spPr>
          <a:xfrm>
            <a:off x="4791426" y="4459346"/>
            <a:ext cx="1558573" cy="21203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85958" y="6488668"/>
            <a:ext cx="135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Prabal</a:t>
            </a:r>
            <a:r>
              <a:rPr lang="en-US" dirty="0" smtClean="0"/>
              <a:t> </a:t>
            </a:r>
            <a:r>
              <a:rPr lang="en-US" dirty="0" err="1" smtClean="0"/>
              <a:t>Dutta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882369" y="6500520"/>
            <a:ext cx="145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David </a:t>
            </a:r>
            <a:r>
              <a:rPr lang="en-US" dirty="0" err="1" smtClean="0"/>
              <a:t>Blaauw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4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934864" y="5946691"/>
            <a:ext cx="1088280" cy="81621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8074" y="5116841"/>
            <a:ext cx="8711259" cy="167245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91" y="1623755"/>
            <a:ext cx="1220269" cy="5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5928" y="2428482"/>
            <a:ext cx="1390780" cy="62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75" y="4186886"/>
            <a:ext cx="1439333" cy="82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538" y="3095872"/>
            <a:ext cx="1192386" cy="794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711" y="2317596"/>
            <a:ext cx="1120213" cy="678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6574" y="1464736"/>
            <a:ext cx="889000" cy="8392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3077" y="4024197"/>
            <a:ext cx="962363" cy="975814"/>
            <a:chOff x="3005666" y="3894288"/>
            <a:chExt cx="2811527" cy="285082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05666" y="4535757"/>
              <a:ext cx="2676878" cy="2209355"/>
            </a:xfrm>
            <a:prstGeom prst="rect">
              <a:avLst/>
            </a:prstGeom>
          </p:spPr>
        </p:pic>
        <p:pic>
          <p:nvPicPr>
            <p:cNvPr id="14" name="Picture 13" descr="wireless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534256" y="3894288"/>
              <a:ext cx="1282937" cy="1282937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407" y="5116841"/>
            <a:ext cx="1509889" cy="734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4269372" y="6031954"/>
            <a:ext cx="608625" cy="9060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21" b="98828" l="489" r="100000">
                        <a14:foregroundMark x1="41687" y1="19661" x2="41687" y2="19661"/>
                        <a14:foregroundMark x1="15281" y1="25130" x2="15281" y2="25130"/>
                        <a14:foregroundMark x1="20905" y1="25130" x2="20905" y2="25130"/>
                        <a14:foregroundMark x1="24817" y1="25130" x2="24817" y2="25130"/>
                        <a14:foregroundMark x1="31540" y1="25130" x2="31540" y2="25130"/>
                        <a14:foregroundMark x1="36675" y1="25130" x2="36675" y2="25130"/>
                        <a14:foregroundMark x1="19193" y1="39583" x2="19193" y2="39583"/>
                        <a14:foregroundMark x1="25917" y1="79167" x2="25917" y2="79167"/>
                        <a14:foregroundMark x1="31540" y1="84635" x2="31540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8922" y="2400256"/>
            <a:ext cx="771852" cy="724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613" l="0" r="98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8639" y="1534347"/>
            <a:ext cx="767701" cy="7821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968" y="3095872"/>
            <a:ext cx="1447150" cy="11577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235808" y="4062595"/>
            <a:ext cx="998148" cy="937416"/>
            <a:chOff x="3361115" y="4241064"/>
            <a:chExt cx="2599307" cy="24411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61115" y="4796601"/>
              <a:ext cx="1900176" cy="1885615"/>
            </a:xfrm>
            <a:prstGeom prst="rect">
              <a:avLst/>
            </a:prstGeom>
          </p:spPr>
        </p:pic>
        <p:pic>
          <p:nvPicPr>
            <p:cNvPr id="23" name="Picture 22" descr="wireless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677485" y="4241064"/>
              <a:ext cx="1282937" cy="1282937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4761" y="5164356"/>
            <a:ext cx="1586227" cy="771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7375" y="3095872"/>
            <a:ext cx="1447150" cy="1157720"/>
          </a:xfrm>
          <a:prstGeom prst="rect">
            <a:avLst/>
          </a:prstGeom>
        </p:spPr>
      </p:pic>
      <p:pic>
        <p:nvPicPr>
          <p:cNvPr id="26" name="Picture 25" descr="wireless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687">
            <a:off x="8678198" y="3940558"/>
            <a:ext cx="492655" cy="49265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568222" y="1785544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568222" y="2577647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2568222" y="3349056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2568222" y="4437609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568222" y="5328596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568222" y="6293555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5909733" y="1776155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909733" y="2568258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909733" y="3339667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909733" y="4428220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09733" y="5319207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909733" y="6284166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02718" y="5170583"/>
            <a:ext cx="780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?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76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934864" y="1798026"/>
            <a:ext cx="1088280" cy="816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power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4269372" y="1883289"/>
            <a:ext cx="608625" cy="906052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2568222" y="2144890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909733" y="2135501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02718" y="1580631"/>
            <a:ext cx="780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?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89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934864" y="1798026"/>
            <a:ext cx="1088280" cy="816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power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4269372" y="1883289"/>
            <a:ext cx="608625" cy="906052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2568222" y="2144890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909733" y="2135501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02718" y="1580631"/>
            <a:ext cx="780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?</a:t>
            </a:r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222" y="2831632"/>
            <a:ext cx="5674550" cy="35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4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934864" y="1798026"/>
            <a:ext cx="1088280" cy="816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power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4269372" y="1883289"/>
            <a:ext cx="608625" cy="906052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2568222" y="2144890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909733" y="2135501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02718" y="1580631"/>
            <a:ext cx="780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?</a:t>
            </a:r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6222" y="2831632"/>
            <a:ext cx="5674550" cy="354659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22147" y="5926667"/>
            <a:ext cx="987778" cy="752592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1700000">
            <a:off x="2833915" y="5369190"/>
            <a:ext cx="2532343" cy="714963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93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934864" y="1798026"/>
            <a:ext cx="1088280" cy="816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power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4269372" y="1883289"/>
            <a:ext cx="608625" cy="906052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2568222" y="2144890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909733" y="2135501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02718" y="1580631"/>
            <a:ext cx="780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?</a:t>
            </a:r>
            <a:endParaRPr lang="en-US" sz="8800" dirty="0">
              <a:solidFill>
                <a:srgbClr val="FF0000"/>
              </a:solidFill>
            </a:endParaRPr>
          </a:p>
        </p:txBody>
      </p:sp>
      <p:pic>
        <p:nvPicPr>
          <p:cNvPr id="12" name="Picture 11" descr="IMG_331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2" t="29843" r="40454" b="17960"/>
          <a:stretch/>
        </p:blipFill>
        <p:spPr>
          <a:xfrm rot="16200000">
            <a:off x="3243076" y="1722033"/>
            <a:ext cx="2798429" cy="5408726"/>
          </a:xfrm>
          <a:prstGeom prst="rect">
            <a:avLst/>
          </a:prstGeom>
          <a:ln w="76200" cmpd="sng"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958834" y="5990075"/>
            <a:ext cx="74023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Answer: Build an efficient energy harvester</a:t>
            </a:r>
            <a:endParaRPr lang="en-US" sz="3200" i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51853" y="5136439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130 nm Solar Array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953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934864" y="5946691"/>
            <a:ext cx="1088280" cy="81621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8074" y="5116841"/>
            <a:ext cx="8711259" cy="167245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91" y="1623755"/>
            <a:ext cx="1220269" cy="5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5928" y="2428482"/>
            <a:ext cx="1390780" cy="62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75" y="4186886"/>
            <a:ext cx="1439333" cy="82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2538" y="3095872"/>
            <a:ext cx="1192386" cy="794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44711" y="2317596"/>
            <a:ext cx="1120213" cy="678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046574" y="1464736"/>
            <a:ext cx="889000" cy="8392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3077" y="4024197"/>
            <a:ext cx="962363" cy="975814"/>
            <a:chOff x="3005666" y="3894288"/>
            <a:chExt cx="2811527" cy="285082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grayscl/>
            </a:blip>
            <a:stretch>
              <a:fillRect/>
            </a:stretch>
          </p:blipFill>
          <p:spPr>
            <a:xfrm>
              <a:off x="3005666" y="4535757"/>
              <a:ext cx="2676878" cy="2209355"/>
            </a:xfrm>
            <a:prstGeom prst="rect">
              <a:avLst/>
            </a:prstGeom>
          </p:spPr>
        </p:pic>
        <p:pic>
          <p:nvPicPr>
            <p:cNvPr id="14" name="Picture 13" descr="wireless.pdf"/>
            <p:cNvPicPr>
              <a:picLocks noChangeAspect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534256" y="3894288"/>
              <a:ext cx="1282937" cy="1282937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407" y="5116841"/>
            <a:ext cx="1509889" cy="734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4269372" y="6031954"/>
            <a:ext cx="608625" cy="9060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grayscl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21" b="98828" l="489" r="100000">
                        <a14:foregroundMark x1="41687" y1="19661" x2="41687" y2="19661"/>
                        <a14:foregroundMark x1="15281" y1="25130" x2="15281" y2="25130"/>
                        <a14:foregroundMark x1="20905" y1="25130" x2="20905" y2="25130"/>
                        <a14:foregroundMark x1="24817" y1="25130" x2="24817" y2="25130"/>
                        <a14:foregroundMark x1="31540" y1="25130" x2="31540" y2="25130"/>
                        <a14:foregroundMark x1="36675" y1="25130" x2="36675" y2="25130"/>
                        <a14:foregroundMark x1="19193" y1="39583" x2="19193" y2="39583"/>
                        <a14:foregroundMark x1="25917" y1="79167" x2="25917" y2="79167"/>
                        <a14:foregroundMark x1="31540" y1="84635" x2="31540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8922" y="2400256"/>
            <a:ext cx="771852" cy="724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grayscl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613" l="0" r="98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8639" y="1534347"/>
            <a:ext cx="767701" cy="7821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grayscl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968" y="3095872"/>
            <a:ext cx="1447150" cy="11577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235808" y="4062595"/>
            <a:ext cx="998148" cy="937416"/>
            <a:chOff x="3361115" y="4241064"/>
            <a:chExt cx="2599307" cy="24411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0">
              <a:grayscl/>
            </a:blip>
            <a:stretch>
              <a:fillRect/>
            </a:stretch>
          </p:blipFill>
          <p:spPr>
            <a:xfrm>
              <a:off x="3361115" y="4796601"/>
              <a:ext cx="1900176" cy="1885615"/>
            </a:xfrm>
            <a:prstGeom prst="rect">
              <a:avLst/>
            </a:prstGeom>
          </p:spPr>
        </p:pic>
        <p:pic>
          <p:nvPicPr>
            <p:cNvPr id="23" name="Picture 22" descr="wireless.pdf"/>
            <p:cNvPicPr>
              <a:picLocks noChangeAspect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677485" y="4241064"/>
              <a:ext cx="1282937" cy="1282937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4761" y="5164356"/>
            <a:ext cx="1586227" cy="771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grayscl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7375" y="3095872"/>
            <a:ext cx="1447150" cy="1157720"/>
          </a:xfrm>
          <a:prstGeom prst="rect">
            <a:avLst/>
          </a:prstGeom>
        </p:spPr>
      </p:pic>
      <p:pic>
        <p:nvPicPr>
          <p:cNvPr id="26" name="Picture 25" descr="wireless.pdf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687">
            <a:off x="8678198" y="3940558"/>
            <a:ext cx="492655" cy="49265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568222" y="1785544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568222" y="2577647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2568222" y="3349056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2568222" y="4437609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568222" y="5328596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568222" y="6293555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5909733" y="1776155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909733" y="2568258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909733" y="3339667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909733" y="4428220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09733" y="5319207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909733" y="6284166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702718" y="5170583"/>
            <a:ext cx="7808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solidFill>
                  <a:srgbClr val="FF0000"/>
                </a:solidFill>
              </a:rPr>
              <a:t>?</a:t>
            </a:r>
            <a:endParaRPr 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12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934864" y="5946691"/>
            <a:ext cx="1088280" cy="81621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8074" y="5116841"/>
            <a:ext cx="8711259" cy="167245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722" y="149025"/>
            <a:ext cx="781827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do you build an </a:t>
            </a:r>
            <a:br>
              <a:rPr lang="en-US" dirty="0" smtClean="0"/>
            </a:br>
            <a:r>
              <a:rPr lang="en-US" b="1" dirty="0" smtClean="0"/>
              <a:t>ultra-low</a:t>
            </a:r>
            <a:r>
              <a:rPr lang="en-US" b="1" dirty="0" smtClean="0"/>
              <a:t> </a:t>
            </a:r>
            <a:r>
              <a:rPr lang="en-US" b="1" dirty="0" smtClean="0"/>
              <a:t>power</a:t>
            </a:r>
            <a:r>
              <a:rPr lang="en-US" dirty="0" smtClean="0"/>
              <a:t> embedded system?</a:t>
            </a:r>
            <a:endParaRPr 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91" y="1623755"/>
            <a:ext cx="1220269" cy="5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5928" y="2428482"/>
            <a:ext cx="1390780" cy="62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375" y="4186886"/>
            <a:ext cx="1439333" cy="825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872538" y="3095872"/>
            <a:ext cx="1192386" cy="794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944711" y="2317596"/>
            <a:ext cx="1120213" cy="678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046574" y="1464736"/>
            <a:ext cx="889000" cy="8392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3077" y="4024197"/>
            <a:ext cx="962363" cy="975814"/>
            <a:chOff x="3005666" y="3894288"/>
            <a:chExt cx="2811527" cy="285082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grayscl/>
            </a:blip>
            <a:stretch>
              <a:fillRect/>
            </a:stretch>
          </p:blipFill>
          <p:spPr>
            <a:xfrm>
              <a:off x="3005666" y="4535757"/>
              <a:ext cx="2676878" cy="2209355"/>
            </a:xfrm>
            <a:prstGeom prst="rect">
              <a:avLst/>
            </a:prstGeom>
          </p:spPr>
        </p:pic>
        <p:pic>
          <p:nvPicPr>
            <p:cNvPr id="14" name="Picture 13" descr="wireless.pdf"/>
            <p:cNvPicPr>
              <a:picLocks noChangeAspect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534256" y="3894288"/>
              <a:ext cx="1282937" cy="1282937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407" y="5116841"/>
            <a:ext cx="1509889" cy="734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4269372" y="6031954"/>
            <a:ext cx="608625" cy="9060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grayscl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21" b="98828" l="489" r="100000">
                        <a14:foregroundMark x1="41687" y1="19661" x2="41687" y2="19661"/>
                        <a14:foregroundMark x1="15281" y1="25130" x2="15281" y2="25130"/>
                        <a14:foregroundMark x1="20905" y1="25130" x2="20905" y2="25130"/>
                        <a14:foregroundMark x1="24817" y1="25130" x2="24817" y2="25130"/>
                        <a14:foregroundMark x1="31540" y1="25130" x2="31540" y2="25130"/>
                        <a14:foregroundMark x1="36675" y1="25130" x2="36675" y2="25130"/>
                        <a14:foregroundMark x1="19193" y1="39583" x2="19193" y2="39583"/>
                        <a14:foregroundMark x1="25917" y1="79167" x2="25917" y2="79167"/>
                        <a14:foregroundMark x1="31540" y1="84635" x2="31540" y2="846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8922" y="2400256"/>
            <a:ext cx="771852" cy="7246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grayscl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8613" l="0" r="98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8639" y="1534347"/>
            <a:ext cx="767701" cy="7821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grayscl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968" y="3095872"/>
            <a:ext cx="1447150" cy="11577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235808" y="4062595"/>
            <a:ext cx="998148" cy="937416"/>
            <a:chOff x="3361115" y="4241064"/>
            <a:chExt cx="2599307" cy="244115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0">
              <a:grayscl/>
            </a:blip>
            <a:stretch>
              <a:fillRect/>
            </a:stretch>
          </p:blipFill>
          <p:spPr>
            <a:xfrm>
              <a:off x="3361115" y="4796601"/>
              <a:ext cx="1900176" cy="1885615"/>
            </a:xfrm>
            <a:prstGeom prst="rect">
              <a:avLst/>
            </a:prstGeom>
          </p:spPr>
        </p:pic>
        <p:pic>
          <p:nvPicPr>
            <p:cNvPr id="23" name="Picture 22" descr="wireless.pdf"/>
            <p:cNvPicPr>
              <a:picLocks noChangeAspect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677485" y="4241064"/>
              <a:ext cx="1282937" cy="1282937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4761" y="5164356"/>
            <a:ext cx="1586227" cy="7718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grayscl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61" b="75879" l="10000" r="9195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7375" y="3095872"/>
            <a:ext cx="1447150" cy="1157720"/>
          </a:xfrm>
          <a:prstGeom prst="rect">
            <a:avLst/>
          </a:prstGeom>
        </p:spPr>
      </p:pic>
      <p:pic>
        <p:nvPicPr>
          <p:cNvPr id="26" name="Picture 25" descr="wireless.pdf"/>
          <p:cNvPicPr>
            <a:picLocks noChangeAspect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687">
            <a:off x="8678198" y="3940558"/>
            <a:ext cx="492655" cy="49265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568222" y="1785544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2568222" y="2577647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2568222" y="3349056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2568222" y="4437609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568222" y="5328596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568222" y="6293555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5909733" y="1776155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909733" y="2568258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909733" y="3339667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909733" y="4428220"/>
            <a:ext cx="950149" cy="32357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5909733" y="5319207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5909733" y="6284166"/>
            <a:ext cx="950149" cy="3235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IMG_3311.JPG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2" t="29843" r="40454" b="17960"/>
          <a:stretch/>
        </p:blipFill>
        <p:spPr>
          <a:xfrm rot="16200000">
            <a:off x="7883969" y="5705145"/>
            <a:ext cx="690260" cy="1334116"/>
          </a:xfrm>
          <a:prstGeom prst="rect">
            <a:avLst/>
          </a:prstGeom>
          <a:ln w="76200" cmpd="sng">
            <a:noFill/>
          </a:ln>
        </p:spPr>
      </p:pic>
    </p:spTree>
    <p:extLst>
      <p:ext uri="{BB962C8B-B14F-4D97-AF65-F5344CB8AC3E}">
        <p14:creationId xmlns:p14="http://schemas.microsoft.com/office/powerpoint/2010/main" val="211640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an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Build a “Temperature Sensor”</a:t>
            </a:r>
          </a:p>
          <a:p>
            <a:r>
              <a:rPr lang="en-US" dirty="0" smtClean="0"/>
              <a:t>Step 1: Buy a temperature sensors</a:t>
            </a:r>
          </a:p>
          <a:p>
            <a:r>
              <a:rPr lang="en-US" dirty="0" smtClean="0"/>
              <a:t>Step 2: Add a microcontroller</a:t>
            </a:r>
          </a:p>
          <a:p>
            <a:r>
              <a:rPr lang="en-US" dirty="0" smtClean="0"/>
              <a:t>Step 3: Add a display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452" y="2656729"/>
            <a:ext cx="1120213" cy="678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89" y="4125145"/>
            <a:ext cx="3386668" cy="2257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1775180"/>
            <a:ext cx="889000" cy="8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8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an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Build a “Temperature Sensor”</a:t>
            </a:r>
          </a:p>
          <a:p>
            <a:r>
              <a:rPr lang="en-US" dirty="0" smtClean="0"/>
              <a:t>Step 1: Buy a temperature sensors</a:t>
            </a:r>
          </a:p>
          <a:p>
            <a:r>
              <a:rPr lang="en-US" dirty="0" smtClean="0"/>
              <a:t>Step 2: Add a microcontroller</a:t>
            </a:r>
          </a:p>
          <a:p>
            <a:r>
              <a:rPr lang="en-US" dirty="0" smtClean="0"/>
              <a:t>Step 3: Add a display</a:t>
            </a:r>
          </a:p>
          <a:p>
            <a:r>
              <a:rPr lang="en-US" dirty="0" smtClean="0"/>
              <a:t>Step 4: Add a radio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066" y="3132667"/>
            <a:ext cx="1192386" cy="794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452" y="2656729"/>
            <a:ext cx="1120213" cy="678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1775180"/>
            <a:ext cx="889000" cy="8392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05666" y="3894288"/>
            <a:ext cx="2811527" cy="2850824"/>
            <a:chOff x="3005666" y="3894288"/>
            <a:chExt cx="2811527" cy="28508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5666" y="4535757"/>
              <a:ext cx="2676878" cy="2209355"/>
            </a:xfrm>
            <a:prstGeom prst="rect">
              <a:avLst/>
            </a:prstGeom>
          </p:spPr>
        </p:pic>
        <p:pic>
          <p:nvPicPr>
            <p:cNvPr id="11" name="Picture 10" descr="wireless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534256" y="3894288"/>
              <a:ext cx="1282937" cy="1282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2789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an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Build a “Temperature Sensor”</a:t>
            </a:r>
          </a:p>
          <a:p>
            <a:r>
              <a:rPr lang="en-US" dirty="0" smtClean="0"/>
              <a:t>Step 1: Buy a temperature sensors</a:t>
            </a:r>
          </a:p>
          <a:p>
            <a:r>
              <a:rPr lang="en-US" dirty="0" smtClean="0"/>
              <a:t>Step 2: Add a microcontroller</a:t>
            </a:r>
          </a:p>
          <a:p>
            <a:r>
              <a:rPr lang="en-US" dirty="0" smtClean="0"/>
              <a:t>Step 3: Add a display</a:t>
            </a:r>
          </a:p>
          <a:p>
            <a:r>
              <a:rPr lang="en-US" dirty="0" smtClean="0"/>
              <a:t>Step 4: Add a radio</a:t>
            </a:r>
          </a:p>
          <a:p>
            <a:r>
              <a:rPr lang="en-US" dirty="0" smtClean="0"/>
              <a:t>Step 5: Put it all together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066" y="3132667"/>
            <a:ext cx="1192386" cy="794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452" y="2656729"/>
            <a:ext cx="1120213" cy="678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1775180"/>
            <a:ext cx="889000" cy="8392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874000" y="3624409"/>
            <a:ext cx="962363" cy="975814"/>
            <a:chOff x="3005666" y="3894288"/>
            <a:chExt cx="2811527" cy="28508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5666" y="4535757"/>
              <a:ext cx="2676878" cy="2209355"/>
            </a:xfrm>
            <a:prstGeom prst="rect">
              <a:avLst/>
            </a:prstGeom>
          </p:spPr>
        </p:pic>
        <p:pic>
          <p:nvPicPr>
            <p:cNvPr id="11" name="Picture 10" descr="wireless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534256" y="3894288"/>
              <a:ext cx="1282937" cy="1282937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0" y="5106959"/>
            <a:ext cx="3598333" cy="17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9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3741675" y="5195576"/>
            <a:ext cx="1986060" cy="1489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an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Build a “Temperature Sensor”</a:t>
            </a:r>
          </a:p>
          <a:p>
            <a:r>
              <a:rPr lang="en-US" dirty="0" smtClean="0"/>
              <a:t>Step 1: Buy a temperature sensors</a:t>
            </a:r>
          </a:p>
          <a:p>
            <a:r>
              <a:rPr lang="en-US" dirty="0" smtClean="0"/>
              <a:t>Step 2: Add a microcontroller</a:t>
            </a:r>
          </a:p>
          <a:p>
            <a:r>
              <a:rPr lang="en-US" dirty="0" smtClean="0"/>
              <a:t>Step 3: Add a display</a:t>
            </a:r>
          </a:p>
          <a:p>
            <a:r>
              <a:rPr lang="en-US" dirty="0" smtClean="0"/>
              <a:t>Step 4: Add a radio</a:t>
            </a:r>
          </a:p>
          <a:p>
            <a:r>
              <a:rPr lang="en-US" dirty="0" smtClean="0"/>
              <a:t>Step 5: Put is all together</a:t>
            </a:r>
          </a:p>
          <a:p>
            <a:r>
              <a:rPr lang="en-US" dirty="0" smtClean="0"/>
              <a:t>Step 6: </a:t>
            </a:r>
            <a:r>
              <a:rPr lang="en-US" b="1" dirty="0" smtClean="0"/>
              <a:t>Plug it in.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66" y="3132667"/>
            <a:ext cx="1192386" cy="794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452" y="2656729"/>
            <a:ext cx="1120213" cy="678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0" y="1775180"/>
            <a:ext cx="889000" cy="8392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874000" y="3624409"/>
            <a:ext cx="962363" cy="975814"/>
            <a:chOff x="3005666" y="3894288"/>
            <a:chExt cx="2811527" cy="28508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5666" y="4535757"/>
              <a:ext cx="2676878" cy="2209355"/>
            </a:xfrm>
            <a:prstGeom prst="rect">
              <a:avLst/>
            </a:prstGeom>
          </p:spPr>
        </p:pic>
        <p:pic>
          <p:nvPicPr>
            <p:cNvPr id="11" name="Picture 10" descr="wireless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534256" y="3894288"/>
              <a:ext cx="1282937" cy="1282937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333" y="4600223"/>
            <a:ext cx="1509889" cy="7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3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build an embedded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Build a “Temperature Sensor”</a:t>
            </a:r>
          </a:p>
          <a:p>
            <a:r>
              <a:rPr lang="en-US" dirty="0" smtClean="0"/>
              <a:t>Step 1: Buy a temperature sensors</a:t>
            </a:r>
          </a:p>
          <a:p>
            <a:r>
              <a:rPr lang="en-US" dirty="0" smtClean="0"/>
              <a:t>Step 2: Add a microcontroller</a:t>
            </a:r>
          </a:p>
          <a:p>
            <a:r>
              <a:rPr lang="en-US" dirty="0" smtClean="0"/>
              <a:t>Step 3: Add a display</a:t>
            </a:r>
          </a:p>
          <a:p>
            <a:r>
              <a:rPr lang="en-US" dirty="0" smtClean="0"/>
              <a:t>Step 4: Add a radio</a:t>
            </a:r>
          </a:p>
          <a:p>
            <a:r>
              <a:rPr lang="en-US" dirty="0" smtClean="0"/>
              <a:t>Step 5: Put is all together</a:t>
            </a:r>
          </a:p>
          <a:p>
            <a:r>
              <a:rPr lang="en-US" dirty="0" smtClean="0"/>
              <a:t>Step 6: </a:t>
            </a:r>
            <a:r>
              <a:rPr lang="en-US" b="1" dirty="0" smtClean="0"/>
              <a:t>Plug it in.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066" y="3132667"/>
            <a:ext cx="1192386" cy="794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452" y="2656729"/>
            <a:ext cx="1120213" cy="6782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0" y="1775180"/>
            <a:ext cx="889000" cy="8392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874000" y="3624409"/>
            <a:ext cx="962363" cy="975814"/>
            <a:chOff x="3005666" y="3894288"/>
            <a:chExt cx="2811527" cy="285082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5666" y="4535757"/>
              <a:ext cx="2676878" cy="2209355"/>
            </a:xfrm>
            <a:prstGeom prst="rect">
              <a:avLst/>
            </a:prstGeom>
          </p:spPr>
        </p:pic>
        <p:pic>
          <p:nvPicPr>
            <p:cNvPr id="11" name="Picture 10" descr="wireless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9687">
              <a:off x="4534256" y="3894288"/>
              <a:ext cx="1282937" cy="1282937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8333" y="4600223"/>
            <a:ext cx="1509889" cy="734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455" y="5848500"/>
            <a:ext cx="87787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FF0000"/>
                </a:solidFill>
              </a:rPr>
              <a:t>This is how you built an embedded system in 1980</a:t>
            </a:r>
            <a:endParaRPr lang="en-US" sz="3200" b="1" i="1" dirty="0">
              <a:solidFill>
                <a:srgbClr val="FF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0000">
            <a:off x="7813732" y="4952806"/>
            <a:ext cx="1088280" cy="8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6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BqFiZOVKzcm5XfFHqlOww"/>
</p:tagLst>
</file>

<file path=ppt/theme/theme1.xml><?xml version="1.0" encoding="utf-8"?>
<a:theme xmlns:a="http://schemas.openxmlformats.org/drawingml/2006/main" name="TerraSwarmTemplate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TerraSwarmTemplate (1).potx</Template>
  <TotalTime>1283</TotalTime>
  <Words>1489</Words>
  <Application>Microsoft Macintosh PowerPoint</Application>
  <PresentationFormat>On-screen Show (4:3)</PresentationFormat>
  <Paragraphs>271</Paragraphs>
  <Slides>49</Slides>
  <Notes>5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TerraSwarmTemplate (1)</vt:lpstr>
      <vt:lpstr>MBus: Enabling the Next Generation of Sensors and Systems</vt:lpstr>
      <vt:lpstr>How do you build an embedded system?</vt:lpstr>
      <vt:lpstr>How do you build an embedded system?</vt:lpstr>
      <vt:lpstr>How do you build an embedded system?</vt:lpstr>
      <vt:lpstr>How do you build an embedded system?</vt:lpstr>
      <vt:lpstr>How do you build an embedded system?</vt:lpstr>
      <vt:lpstr>How do you build an embedded system?</vt:lpstr>
      <vt:lpstr>How do you build an embedded system?</vt:lpstr>
      <vt:lpstr>How do you build an embedded system?</vt:lpstr>
      <vt:lpstr>Modern Technology “Cut the Cord”</vt:lpstr>
      <vt:lpstr>How do you build a low-power embedded system?</vt:lpstr>
      <vt:lpstr>How do you build a low-power embedded system?</vt:lpstr>
      <vt:lpstr>How do you build a low-power embedded system?</vt:lpstr>
      <vt:lpstr>How do you build a low-power embedded system?</vt:lpstr>
      <vt:lpstr>How do you build a low-power embedded system?</vt:lpstr>
      <vt:lpstr>How do you build a low-power embedded system?</vt:lpstr>
      <vt:lpstr>How do you build a low-power embedded system?</vt:lpstr>
      <vt:lpstr>What does the next generation system look like?</vt:lpstr>
      <vt:lpstr>What does the next generation system look like?</vt:lpstr>
      <vt:lpstr>Cutting the cord let us put intelligence in more places</vt:lpstr>
      <vt:lpstr>What niche does the next generation fill?</vt:lpstr>
      <vt:lpstr>Why don’t we have ubiquitous computing already?</vt:lpstr>
      <vt:lpstr>Batteries Dominate Node Volume</vt:lpstr>
      <vt:lpstr>A new class of power emerges</vt:lpstr>
      <vt:lpstr>How do you build an  ultra-low power embedded system?</vt:lpstr>
      <vt:lpstr>How do you build an  ultra-low power embedded system?</vt:lpstr>
      <vt:lpstr>How do you build an  ultra-low power embedded system?</vt:lpstr>
      <vt:lpstr>How do you build an  ultra-low power embedded system?</vt:lpstr>
      <vt:lpstr>How do you build an  ultra-low power embedded system?</vt:lpstr>
      <vt:lpstr>How do you build an  ultra-low power embedded system?</vt:lpstr>
      <vt:lpstr>How do you build an  ultra-low power embedded system?</vt:lpstr>
      <vt:lpstr>Composing ultra-low power systems: Why not open collectors?</vt:lpstr>
      <vt:lpstr>Composing ultra-low power systems: Why not “pure digital” buses?</vt:lpstr>
      <vt:lpstr>We built a new bus (and we actually needed it)</vt:lpstr>
      <vt:lpstr>MBus Enables ultra-low power systems</vt:lpstr>
      <vt:lpstr>Ultra-low power computing turns things OFF</vt:lpstr>
      <vt:lpstr>Global State is Hard –  So Don’t Do It</vt:lpstr>
      <vt:lpstr>MBus Insight: Waking Nodes</vt:lpstr>
      <vt:lpstr>MBus Insight: Interrupt Procedure</vt:lpstr>
      <vt:lpstr>So how DO you build an embedded system?</vt:lpstr>
      <vt:lpstr>MBus enables modular construction of ultra-low power systems</vt:lpstr>
      <vt:lpstr>The “modules” that made MBus possible</vt:lpstr>
      <vt:lpstr>How do you build an  ultra-low power embedded system?</vt:lpstr>
      <vt:lpstr>How do you power an  ultra-low power embedded system?</vt:lpstr>
      <vt:lpstr>How do you power an  ultra-low power embedded system?</vt:lpstr>
      <vt:lpstr>How do you power an  ultra-low power embedded system?</vt:lpstr>
      <vt:lpstr>How do you power an  ultra-low power embedded system?</vt:lpstr>
      <vt:lpstr>How do you build an  ultra-low power embedded system?</vt:lpstr>
      <vt:lpstr>How do you build an  ultra-low power embedded system?</vt:lpstr>
    </vt:vector>
  </TitlesOfParts>
  <Company>University of California,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A. Lee</dc:creator>
  <cp:lastModifiedBy>Patrick Pannuto</cp:lastModifiedBy>
  <cp:revision>57</cp:revision>
  <dcterms:created xsi:type="dcterms:W3CDTF">2013-01-25T05:22:58Z</dcterms:created>
  <dcterms:modified xsi:type="dcterms:W3CDTF">2013-11-06T17:51:59Z</dcterms:modified>
</cp:coreProperties>
</file>